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"/>
  </p:notesMasterIdLst>
  <p:sldIdLst>
    <p:sldId id="289" r:id="rId2"/>
    <p:sldId id="290" r:id="rId3"/>
  </p:sldIdLst>
  <p:sldSz cx="10691813" cy="7559675"/>
  <p:notesSz cx="7559675" cy="10691813"/>
  <p:embeddedFontLst>
    <p:embeddedFont>
      <p:font typeface="Balsamiq Sans" panose="020B0604020202020204" charset="0"/>
      <p:regular r:id="rId5"/>
      <p:bold r:id="rId6"/>
      <p:italic r:id="rId7"/>
      <p:boldItalic r:id="rId8"/>
    </p:embeddedFont>
    <p:embeddedFont>
      <p:font typeface="Nunito" panose="020B0604020202020204" charset="0"/>
      <p:regular r:id="rId9"/>
      <p:bold r:id="rId10"/>
      <p:italic r:id="rId11"/>
      <p:bold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747775"/>
          </p15:clr>
        </p15:guide>
        <p15:guide id="2" pos="3368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358" y="77"/>
      </p:cViewPr>
      <p:guideLst>
        <p:guide orient="horz" pos="2381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2b5cca9025f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2b5cca9025f_0_1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2b5cca9025f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2b5cca9025f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46"/>
          <p:cNvPicPr preferRelativeResize="0"/>
          <p:nvPr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967553" y="222525"/>
            <a:ext cx="8756875" cy="7114950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46"/>
          <p:cNvSpPr txBox="1"/>
          <p:nvPr/>
        </p:nvSpPr>
        <p:spPr>
          <a:xfrm>
            <a:off x="1177638" y="2746437"/>
            <a:ext cx="8336700" cy="26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b="1">
                <a:solidFill>
                  <a:srgbClr val="023B7E"/>
                </a:solidFill>
                <a:latin typeface="Balsamiq Sans"/>
                <a:ea typeface="Balsamiq Sans"/>
                <a:cs typeface="Balsamiq Sans"/>
                <a:sym typeface="Balsamiq Sans"/>
              </a:rPr>
              <a:t>DESIGN &amp; TECHNOLOGY</a:t>
            </a:r>
            <a:endParaRPr sz="7200" b="1">
              <a:solidFill>
                <a:srgbClr val="023B7E"/>
              </a:solidFill>
              <a:latin typeface="Balsamiq Sans"/>
              <a:ea typeface="Balsamiq Sans"/>
              <a:cs typeface="Balsamiq Sans"/>
              <a:sym typeface="Balsamiq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i="1">
                <a:solidFill>
                  <a:srgbClr val="01D673"/>
                </a:solidFill>
                <a:latin typeface="Nunito"/>
                <a:ea typeface="Nunito"/>
                <a:cs typeface="Nunito"/>
                <a:sym typeface="Nunito"/>
              </a:rPr>
              <a:t>Inspiring innovation in an ever-changing world.</a:t>
            </a:r>
            <a:endParaRPr sz="3000" i="1">
              <a:solidFill>
                <a:srgbClr val="01D673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283" name="Google Shape;283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43500" y="2195159"/>
            <a:ext cx="2204974" cy="55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47"/>
          <p:cNvSpPr txBox="1"/>
          <p:nvPr/>
        </p:nvSpPr>
        <p:spPr>
          <a:xfrm>
            <a:off x="348675" y="412075"/>
            <a:ext cx="10000800" cy="6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CUSP Design and Technology</a:t>
            </a: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 is purposely built around the principles of evidence-led practice. This is to ensure that pupils are equipped to successfully think, work and communicate like a designer. Unapologetically ambitious, our curriculum focuses on excellence in this subject through a range of disciplines and by referencing outstanding practitioners in this field.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The intention is that the exceptional teacher instruction inspires pupils to acquire knowledge as designers and technologists and enables them to skilfully apply their understanding.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4770566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The CUSP Design and Technology curriculum is organised into blocks with each block covering a particular set of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disciplines, including food and nutrition, mechanisms, structures, systems, electrical systems, understanding materials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and textiles. Vertical progression in each discipline has been deliberately woven into the fabric of the curriculum so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that pupils revisit key disciplines throughout their Primary journey at increasing degrees of challenge and complexity.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In addition to the core knowledge required to be successful within each discipline, the curriculum outlines key aspects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of development in the Working as a Designer section. Each module will focus on promoting different aspects of these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competencies. This will support teachers in understanding pupils’ progress as designers more broadly, as well as how successfully they are acquiring the taught knowledge and skills.</a:t>
            </a:r>
            <a:endParaRPr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4770566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289" name="Google Shape;289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675" y="4247150"/>
            <a:ext cx="10135100" cy="25834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0" name="Google Shape;290;p47"/>
          <p:cNvGrpSpPr/>
          <p:nvPr/>
        </p:nvGrpSpPr>
        <p:grpSpPr>
          <a:xfrm>
            <a:off x="247650" y="6865700"/>
            <a:ext cx="9831497" cy="589525"/>
            <a:chOff x="247650" y="6865700"/>
            <a:chExt cx="9831497" cy="589525"/>
          </a:xfrm>
        </p:grpSpPr>
        <p:pic>
          <p:nvPicPr>
            <p:cNvPr id="291" name="Google Shape;291;p4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076698" y="6865700"/>
              <a:ext cx="6002448" cy="5895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2" name="Google Shape;292;p4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47650" y="6991789"/>
              <a:ext cx="1181102" cy="3373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8634</TotalTime>
  <Words>235</Words>
  <Application>Microsoft Office PowerPoint</Application>
  <PresentationFormat>Custom</PresentationFormat>
  <Paragraphs>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Nunito</vt:lpstr>
      <vt:lpstr>Arial</vt:lpstr>
      <vt:lpstr>Balsamiq Sans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sboyd-hope</dc:creator>
  <cp:lastModifiedBy>sboyd-hope</cp:lastModifiedBy>
  <cp:revision>2</cp:revision>
  <dcterms:modified xsi:type="dcterms:W3CDTF">2024-02-27T19:39:18Z</dcterms:modified>
</cp:coreProperties>
</file>