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6" r:id="rId1"/>
  </p:sldMasterIdLst>
  <p:notesMasterIdLst>
    <p:notesMasterId r:id="rId19"/>
  </p:notesMasterIdLst>
  <p:sldIdLst>
    <p:sldId id="256" r:id="rId2"/>
    <p:sldId id="257" r:id="rId3"/>
    <p:sldId id="259" r:id="rId4"/>
    <p:sldId id="261" r:id="rId5"/>
    <p:sldId id="262" r:id="rId6"/>
    <p:sldId id="266" r:id="rId7"/>
    <p:sldId id="267" r:id="rId8"/>
    <p:sldId id="258" r:id="rId9"/>
    <p:sldId id="260" r:id="rId10"/>
    <p:sldId id="265" r:id="rId11"/>
    <p:sldId id="263" r:id="rId12"/>
    <p:sldId id="264" r:id="rId13"/>
    <p:sldId id="271" r:id="rId14"/>
    <p:sldId id="269" r:id="rId15"/>
    <p:sldId id="272" r:id="rId16"/>
    <p:sldId id="273" r:id="rId17"/>
    <p:sldId id="270"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73879"/>
  </p:normalViewPr>
  <p:slideViewPr>
    <p:cSldViewPr snapToGrid="0">
      <p:cViewPr varScale="1">
        <p:scale>
          <a:sx n="51" d="100"/>
          <a:sy n="51" d="100"/>
        </p:scale>
        <p:origin x="147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4786C8-AC53-417C-A4CC-91AA4AC09C77}"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CDF510B3-FCCE-40BD-A8AC-6B6520E14951}">
      <dgm:prSet/>
      <dgm:spPr/>
      <dgm:t>
        <a:bodyPr/>
        <a:lstStyle/>
        <a:p>
          <a:r>
            <a:rPr lang="en-GB" dirty="0"/>
            <a:t>Phonics language</a:t>
          </a:r>
          <a:endParaRPr lang="en-US" dirty="0"/>
        </a:p>
      </dgm:t>
    </dgm:pt>
    <dgm:pt modelId="{29DE9C22-694C-414D-8410-C981605D1B43}" type="parTrans" cxnId="{9E30C7A3-5DFE-492F-BB84-08A49CF06CAE}">
      <dgm:prSet/>
      <dgm:spPr/>
      <dgm:t>
        <a:bodyPr/>
        <a:lstStyle/>
        <a:p>
          <a:endParaRPr lang="en-US"/>
        </a:p>
      </dgm:t>
    </dgm:pt>
    <dgm:pt modelId="{D3F99805-8E97-4CA5-9F73-F0F24789C825}" type="sibTrans" cxnId="{9E30C7A3-5DFE-492F-BB84-08A49CF06CAE}">
      <dgm:prSet/>
      <dgm:spPr/>
      <dgm:t>
        <a:bodyPr/>
        <a:lstStyle/>
        <a:p>
          <a:endParaRPr lang="en-US"/>
        </a:p>
      </dgm:t>
    </dgm:pt>
    <dgm:pt modelId="{38ABA30D-BF77-41B6-86A9-6D174FFC98C8}">
      <dgm:prSet/>
      <dgm:spPr/>
      <dgm:t>
        <a:bodyPr/>
        <a:lstStyle/>
        <a:p>
          <a:r>
            <a:rPr lang="en-GB"/>
            <a:t>Introduce you to FRED</a:t>
          </a:r>
          <a:endParaRPr lang="en-US"/>
        </a:p>
      </dgm:t>
    </dgm:pt>
    <dgm:pt modelId="{EC918D3C-F42C-42CE-B18C-C238241B323D}" type="parTrans" cxnId="{9154AA94-42A7-4678-8626-B9D9B63D18A4}">
      <dgm:prSet/>
      <dgm:spPr/>
      <dgm:t>
        <a:bodyPr/>
        <a:lstStyle/>
        <a:p>
          <a:endParaRPr lang="en-US"/>
        </a:p>
      </dgm:t>
    </dgm:pt>
    <dgm:pt modelId="{16C096DB-3E1B-4C21-9CFB-D3A504A05547}" type="sibTrans" cxnId="{9154AA94-42A7-4678-8626-B9D9B63D18A4}">
      <dgm:prSet/>
      <dgm:spPr/>
      <dgm:t>
        <a:bodyPr/>
        <a:lstStyle/>
        <a:p>
          <a:endParaRPr lang="en-US"/>
        </a:p>
      </dgm:t>
    </dgm:pt>
    <dgm:pt modelId="{CAE6A903-D87C-47CB-9B77-6A3F0BBB9361}">
      <dgm:prSet/>
      <dgm:spPr/>
      <dgm:t>
        <a:bodyPr/>
        <a:lstStyle/>
        <a:p>
          <a:r>
            <a:rPr lang="en-GB" dirty="0"/>
            <a:t>Assessment</a:t>
          </a:r>
          <a:endParaRPr lang="en-US" dirty="0"/>
        </a:p>
      </dgm:t>
    </dgm:pt>
    <dgm:pt modelId="{02AC5521-7FD9-4E7E-9E1A-8EA5E6F89394}" type="parTrans" cxnId="{66EC2615-6304-417E-8DA9-5DC31555773D}">
      <dgm:prSet/>
      <dgm:spPr/>
      <dgm:t>
        <a:bodyPr/>
        <a:lstStyle/>
        <a:p>
          <a:endParaRPr lang="en-US"/>
        </a:p>
      </dgm:t>
    </dgm:pt>
    <dgm:pt modelId="{0A0544A5-03A3-4159-AF8D-968DD5167C84}" type="sibTrans" cxnId="{66EC2615-6304-417E-8DA9-5DC31555773D}">
      <dgm:prSet/>
      <dgm:spPr/>
      <dgm:t>
        <a:bodyPr/>
        <a:lstStyle/>
        <a:p>
          <a:endParaRPr lang="en-US"/>
        </a:p>
      </dgm:t>
    </dgm:pt>
    <dgm:pt modelId="{6F1DE802-E037-4BA1-B93D-F3A5BDBD7573}">
      <dgm:prSet/>
      <dgm:spPr/>
      <dgm:t>
        <a:bodyPr/>
        <a:lstStyle/>
        <a:p>
          <a:r>
            <a:rPr lang="en-GB"/>
            <a:t>Reading at home</a:t>
          </a:r>
          <a:endParaRPr lang="en-US"/>
        </a:p>
      </dgm:t>
    </dgm:pt>
    <dgm:pt modelId="{BB203B16-EC78-482C-9320-A69FA8149C92}" type="parTrans" cxnId="{CFE0E05A-40E4-47D4-A195-C669503E71EE}">
      <dgm:prSet/>
      <dgm:spPr/>
      <dgm:t>
        <a:bodyPr/>
        <a:lstStyle/>
        <a:p>
          <a:endParaRPr lang="en-US"/>
        </a:p>
      </dgm:t>
    </dgm:pt>
    <dgm:pt modelId="{A41AF082-0F8F-4617-AE7B-F51A3DF6F76C}" type="sibTrans" cxnId="{CFE0E05A-40E4-47D4-A195-C669503E71EE}">
      <dgm:prSet/>
      <dgm:spPr/>
      <dgm:t>
        <a:bodyPr/>
        <a:lstStyle/>
        <a:p>
          <a:endParaRPr lang="en-US"/>
        </a:p>
      </dgm:t>
    </dgm:pt>
    <dgm:pt modelId="{887500F0-6467-AA40-ADB2-12B8ED1A02D4}">
      <dgm:prSet/>
      <dgm:spPr/>
      <dgm:t>
        <a:bodyPr/>
        <a:lstStyle/>
        <a:p>
          <a:r>
            <a:rPr lang="en-GB" dirty="0"/>
            <a:t>Speed Sounds and Letter Formation</a:t>
          </a:r>
        </a:p>
      </dgm:t>
    </dgm:pt>
    <dgm:pt modelId="{69838152-275D-5643-AA9B-4AB9AF1020BC}" type="parTrans" cxnId="{69DD022E-F582-4149-B125-2D5661C767A9}">
      <dgm:prSet/>
      <dgm:spPr/>
      <dgm:t>
        <a:bodyPr/>
        <a:lstStyle/>
        <a:p>
          <a:endParaRPr lang="en-GB"/>
        </a:p>
      </dgm:t>
    </dgm:pt>
    <dgm:pt modelId="{EA28954C-0F93-374F-90C1-EEA4E32CDC5F}" type="sibTrans" cxnId="{69DD022E-F582-4149-B125-2D5661C767A9}">
      <dgm:prSet/>
      <dgm:spPr/>
      <dgm:t>
        <a:bodyPr/>
        <a:lstStyle/>
        <a:p>
          <a:endParaRPr lang="en-GB"/>
        </a:p>
      </dgm:t>
    </dgm:pt>
    <dgm:pt modelId="{6C509495-B028-5042-B676-E70DA989877A}" type="pres">
      <dgm:prSet presAssocID="{C74786C8-AC53-417C-A4CC-91AA4AC09C77}" presName="diagram" presStyleCnt="0">
        <dgm:presLayoutVars>
          <dgm:dir/>
          <dgm:resizeHandles val="exact"/>
        </dgm:presLayoutVars>
      </dgm:prSet>
      <dgm:spPr/>
    </dgm:pt>
    <dgm:pt modelId="{A756F4CF-F362-9243-B461-FAEE68DF0012}" type="pres">
      <dgm:prSet presAssocID="{CDF510B3-FCCE-40BD-A8AC-6B6520E14951}" presName="node" presStyleLbl="node1" presStyleIdx="0" presStyleCnt="5">
        <dgm:presLayoutVars>
          <dgm:bulletEnabled val="1"/>
        </dgm:presLayoutVars>
      </dgm:prSet>
      <dgm:spPr/>
    </dgm:pt>
    <dgm:pt modelId="{61BD6125-EFDA-F047-8484-D3B2ADC67B56}" type="pres">
      <dgm:prSet presAssocID="{D3F99805-8E97-4CA5-9F73-F0F24789C825}" presName="sibTrans" presStyleCnt="0"/>
      <dgm:spPr/>
    </dgm:pt>
    <dgm:pt modelId="{F39C1175-B53E-7341-80A5-30428757669E}" type="pres">
      <dgm:prSet presAssocID="{887500F0-6467-AA40-ADB2-12B8ED1A02D4}" presName="node" presStyleLbl="node1" presStyleIdx="1" presStyleCnt="5">
        <dgm:presLayoutVars>
          <dgm:bulletEnabled val="1"/>
        </dgm:presLayoutVars>
      </dgm:prSet>
      <dgm:spPr/>
    </dgm:pt>
    <dgm:pt modelId="{EE9637ED-AA13-DD49-84D7-0EB14541C084}" type="pres">
      <dgm:prSet presAssocID="{EA28954C-0F93-374F-90C1-EEA4E32CDC5F}" presName="sibTrans" presStyleCnt="0"/>
      <dgm:spPr/>
    </dgm:pt>
    <dgm:pt modelId="{8FA8EB2B-E8F7-3345-8D67-C8F7FF8F0919}" type="pres">
      <dgm:prSet presAssocID="{38ABA30D-BF77-41B6-86A9-6D174FFC98C8}" presName="node" presStyleLbl="node1" presStyleIdx="2" presStyleCnt="5">
        <dgm:presLayoutVars>
          <dgm:bulletEnabled val="1"/>
        </dgm:presLayoutVars>
      </dgm:prSet>
      <dgm:spPr/>
    </dgm:pt>
    <dgm:pt modelId="{B2F01398-3A78-C04F-A438-1B317846AEFE}" type="pres">
      <dgm:prSet presAssocID="{16C096DB-3E1B-4C21-9CFB-D3A504A05547}" presName="sibTrans" presStyleCnt="0"/>
      <dgm:spPr/>
    </dgm:pt>
    <dgm:pt modelId="{3ECFE5FB-20E4-DA42-AB37-70D6BDE501B3}" type="pres">
      <dgm:prSet presAssocID="{CAE6A903-D87C-47CB-9B77-6A3F0BBB9361}" presName="node" presStyleLbl="node1" presStyleIdx="3" presStyleCnt="5">
        <dgm:presLayoutVars>
          <dgm:bulletEnabled val="1"/>
        </dgm:presLayoutVars>
      </dgm:prSet>
      <dgm:spPr/>
    </dgm:pt>
    <dgm:pt modelId="{35D5BC2A-2AD3-E240-B801-D150786A76B7}" type="pres">
      <dgm:prSet presAssocID="{0A0544A5-03A3-4159-AF8D-968DD5167C84}" presName="sibTrans" presStyleCnt="0"/>
      <dgm:spPr/>
    </dgm:pt>
    <dgm:pt modelId="{3BF60A50-A12A-C14F-824B-31BD63D1C011}" type="pres">
      <dgm:prSet presAssocID="{6F1DE802-E037-4BA1-B93D-F3A5BDBD7573}" presName="node" presStyleLbl="node1" presStyleIdx="4" presStyleCnt="5">
        <dgm:presLayoutVars>
          <dgm:bulletEnabled val="1"/>
        </dgm:presLayoutVars>
      </dgm:prSet>
      <dgm:spPr/>
    </dgm:pt>
  </dgm:ptLst>
  <dgm:cxnLst>
    <dgm:cxn modelId="{27CD2F03-5E86-AD46-BA6D-26937FB8724D}" type="presOf" srcId="{C74786C8-AC53-417C-A4CC-91AA4AC09C77}" destId="{6C509495-B028-5042-B676-E70DA989877A}" srcOrd="0" destOrd="0" presId="urn:microsoft.com/office/officeart/2005/8/layout/default"/>
    <dgm:cxn modelId="{66EC2615-6304-417E-8DA9-5DC31555773D}" srcId="{C74786C8-AC53-417C-A4CC-91AA4AC09C77}" destId="{CAE6A903-D87C-47CB-9B77-6A3F0BBB9361}" srcOrd="3" destOrd="0" parTransId="{02AC5521-7FD9-4E7E-9E1A-8EA5E6F89394}" sibTransId="{0A0544A5-03A3-4159-AF8D-968DD5167C84}"/>
    <dgm:cxn modelId="{04D5821A-2654-5742-A85E-EC3105B0DFAD}" type="presOf" srcId="{CDF510B3-FCCE-40BD-A8AC-6B6520E14951}" destId="{A756F4CF-F362-9243-B461-FAEE68DF0012}" srcOrd="0" destOrd="0" presId="urn:microsoft.com/office/officeart/2005/8/layout/default"/>
    <dgm:cxn modelId="{69DD022E-F582-4149-B125-2D5661C767A9}" srcId="{C74786C8-AC53-417C-A4CC-91AA4AC09C77}" destId="{887500F0-6467-AA40-ADB2-12B8ED1A02D4}" srcOrd="1" destOrd="0" parTransId="{69838152-275D-5643-AA9B-4AB9AF1020BC}" sibTransId="{EA28954C-0F93-374F-90C1-EEA4E32CDC5F}"/>
    <dgm:cxn modelId="{D5CA3662-73A5-654B-87D1-FA6B74060AD7}" type="presOf" srcId="{38ABA30D-BF77-41B6-86A9-6D174FFC98C8}" destId="{8FA8EB2B-E8F7-3345-8D67-C8F7FF8F0919}" srcOrd="0" destOrd="0" presId="urn:microsoft.com/office/officeart/2005/8/layout/default"/>
    <dgm:cxn modelId="{CFE0E05A-40E4-47D4-A195-C669503E71EE}" srcId="{C74786C8-AC53-417C-A4CC-91AA4AC09C77}" destId="{6F1DE802-E037-4BA1-B93D-F3A5BDBD7573}" srcOrd="4" destOrd="0" parTransId="{BB203B16-EC78-482C-9320-A69FA8149C92}" sibTransId="{A41AF082-0F8F-4617-AE7B-F51A3DF6F76C}"/>
    <dgm:cxn modelId="{9154AA94-42A7-4678-8626-B9D9B63D18A4}" srcId="{C74786C8-AC53-417C-A4CC-91AA4AC09C77}" destId="{38ABA30D-BF77-41B6-86A9-6D174FFC98C8}" srcOrd="2" destOrd="0" parTransId="{EC918D3C-F42C-42CE-B18C-C238241B323D}" sibTransId="{16C096DB-3E1B-4C21-9CFB-D3A504A05547}"/>
    <dgm:cxn modelId="{9E30C7A3-5DFE-492F-BB84-08A49CF06CAE}" srcId="{C74786C8-AC53-417C-A4CC-91AA4AC09C77}" destId="{CDF510B3-FCCE-40BD-A8AC-6B6520E14951}" srcOrd="0" destOrd="0" parTransId="{29DE9C22-694C-414D-8410-C981605D1B43}" sibTransId="{D3F99805-8E97-4CA5-9F73-F0F24789C825}"/>
    <dgm:cxn modelId="{241620BC-1E5D-0342-8492-8CE1A6FED83F}" type="presOf" srcId="{6F1DE802-E037-4BA1-B93D-F3A5BDBD7573}" destId="{3BF60A50-A12A-C14F-824B-31BD63D1C011}" srcOrd="0" destOrd="0" presId="urn:microsoft.com/office/officeart/2005/8/layout/default"/>
    <dgm:cxn modelId="{DA566DBC-CEAD-4648-81CD-A92419F86149}" type="presOf" srcId="{CAE6A903-D87C-47CB-9B77-6A3F0BBB9361}" destId="{3ECFE5FB-20E4-DA42-AB37-70D6BDE501B3}" srcOrd="0" destOrd="0" presId="urn:microsoft.com/office/officeart/2005/8/layout/default"/>
    <dgm:cxn modelId="{2FB9FDE1-6CC4-8141-8952-294E0D6202A2}" type="presOf" srcId="{887500F0-6467-AA40-ADB2-12B8ED1A02D4}" destId="{F39C1175-B53E-7341-80A5-30428757669E}" srcOrd="0" destOrd="0" presId="urn:microsoft.com/office/officeart/2005/8/layout/default"/>
    <dgm:cxn modelId="{29F6D1F5-98CC-4744-87E7-302B2BAD6408}" type="presParOf" srcId="{6C509495-B028-5042-B676-E70DA989877A}" destId="{A756F4CF-F362-9243-B461-FAEE68DF0012}" srcOrd="0" destOrd="0" presId="urn:microsoft.com/office/officeart/2005/8/layout/default"/>
    <dgm:cxn modelId="{B6E17096-D5FA-4D43-8143-400408604637}" type="presParOf" srcId="{6C509495-B028-5042-B676-E70DA989877A}" destId="{61BD6125-EFDA-F047-8484-D3B2ADC67B56}" srcOrd="1" destOrd="0" presId="urn:microsoft.com/office/officeart/2005/8/layout/default"/>
    <dgm:cxn modelId="{EF56573E-0623-7B4D-B7CF-584184B931F4}" type="presParOf" srcId="{6C509495-B028-5042-B676-E70DA989877A}" destId="{F39C1175-B53E-7341-80A5-30428757669E}" srcOrd="2" destOrd="0" presId="urn:microsoft.com/office/officeart/2005/8/layout/default"/>
    <dgm:cxn modelId="{A8DC77EE-4F8F-BA41-9FEA-7122EF10C2DA}" type="presParOf" srcId="{6C509495-B028-5042-B676-E70DA989877A}" destId="{EE9637ED-AA13-DD49-84D7-0EB14541C084}" srcOrd="3" destOrd="0" presId="urn:microsoft.com/office/officeart/2005/8/layout/default"/>
    <dgm:cxn modelId="{A4C889C3-F233-514B-95DC-B69A421C7E73}" type="presParOf" srcId="{6C509495-B028-5042-B676-E70DA989877A}" destId="{8FA8EB2B-E8F7-3345-8D67-C8F7FF8F0919}" srcOrd="4" destOrd="0" presId="urn:microsoft.com/office/officeart/2005/8/layout/default"/>
    <dgm:cxn modelId="{1537C6D5-CE45-5040-8504-203FC7873456}" type="presParOf" srcId="{6C509495-B028-5042-B676-E70DA989877A}" destId="{B2F01398-3A78-C04F-A438-1B317846AEFE}" srcOrd="5" destOrd="0" presId="urn:microsoft.com/office/officeart/2005/8/layout/default"/>
    <dgm:cxn modelId="{3EDFCC3D-A1F1-6E43-81B2-87AC052FBF2A}" type="presParOf" srcId="{6C509495-B028-5042-B676-E70DA989877A}" destId="{3ECFE5FB-20E4-DA42-AB37-70D6BDE501B3}" srcOrd="6" destOrd="0" presId="urn:microsoft.com/office/officeart/2005/8/layout/default"/>
    <dgm:cxn modelId="{61F26D19-4330-E64F-B008-C6750A2BEA05}" type="presParOf" srcId="{6C509495-B028-5042-B676-E70DA989877A}" destId="{35D5BC2A-2AD3-E240-B801-D150786A76B7}" srcOrd="7" destOrd="0" presId="urn:microsoft.com/office/officeart/2005/8/layout/default"/>
    <dgm:cxn modelId="{0C4052C3-2C3B-0547-BFDB-C78CA464BFBC}" type="presParOf" srcId="{6C509495-B028-5042-B676-E70DA989877A}" destId="{3BF60A50-A12A-C14F-824B-31BD63D1C011}"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F3B126-D91A-40E1-BE96-8BD4814999B9}"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88CA24C1-FF1D-488E-AB4D-4062328226D1}">
      <dgm:prSet/>
      <dgm:spPr/>
      <dgm:t>
        <a:bodyPr/>
        <a:lstStyle/>
        <a:p>
          <a:r>
            <a:rPr lang="en-GB" b="1" u="sng" dirty="0"/>
            <a:t>Phoneme</a:t>
          </a:r>
          <a:r>
            <a:rPr lang="en-GB" dirty="0"/>
            <a:t>: the pure sound (m, a, s, d)</a:t>
          </a:r>
          <a:endParaRPr lang="en-US" dirty="0"/>
        </a:p>
      </dgm:t>
    </dgm:pt>
    <dgm:pt modelId="{90E5C92F-95DE-4B9B-BFFC-E749E6F68AF3}" type="parTrans" cxnId="{A5BAF27D-FDA5-4671-B37E-BDA986EFC7A1}">
      <dgm:prSet/>
      <dgm:spPr/>
      <dgm:t>
        <a:bodyPr/>
        <a:lstStyle/>
        <a:p>
          <a:endParaRPr lang="en-US"/>
        </a:p>
      </dgm:t>
    </dgm:pt>
    <dgm:pt modelId="{5121DF52-5113-44EA-8CDD-95479F8F583C}" type="sibTrans" cxnId="{A5BAF27D-FDA5-4671-B37E-BDA986EFC7A1}">
      <dgm:prSet/>
      <dgm:spPr/>
      <dgm:t>
        <a:bodyPr/>
        <a:lstStyle/>
        <a:p>
          <a:endParaRPr lang="en-US"/>
        </a:p>
      </dgm:t>
    </dgm:pt>
    <dgm:pt modelId="{F16F10CD-E2D1-41E3-9172-78D2AAFBC68C}">
      <dgm:prSet/>
      <dgm:spPr/>
      <dgm:t>
        <a:bodyPr/>
        <a:lstStyle/>
        <a:p>
          <a:r>
            <a:rPr lang="en-GB" b="1" u="sng" dirty="0"/>
            <a:t>Grapheme: </a:t>
          </a:r>
          <a:r>
            <a:rPr lang="en-GB" dirty="0"/>
            <a:t>the written sound</a:t>
          </a:r>
          <a:endParaRPr lang="en-US" dirty="0"/>
        </a:p>
      </dgm:t>
    </dgm:pt>
    <dgm:pt modelId="{9314DB31-B493-40EA-A0B9-07BD5E8296E2}" type="parTrans" cxnId="{2D1F8EC8-E17B-4D1D-B825-6E6882BF84CB}">
      <dgm:prSet/>
      <dgm:spPr/>
      <dgm:t>
        <a:bodyPr/>
        <a:lstStyle/>
        <a:p>
          <a:endParaRPr lang="en-US"/>
        </a:p>
      </dgm:t>
    </dgm:pt>
    <dgm:pt modelId="{98F0637E-6D4A-45DE-B27E-66D4F029A80C}" type="sibTrans" cxnId="{2D1F8EC8-E17B-4D1D-B825-6E6882BF84CB}">
      <dgm:prSet/>
      <dgm:spPr/>
      <dgm:t>
        <a:bodyPr/>
        <a:lstStyle/>
        <a:p>
          <a:endParaRPr lang="en-US"/>
        </a:p>
      </dgm:t>
    </dgm:pt>
    <dgm:pt modelId="{57CBFDA0-0C30-4FDF-A0D6-357A2A18FE04}">
      <dgm:prSet/>
      <dgm:spPr/>
      <dgm:t>
        <a:bodyPr/>
        <a:lstStyle/>
        <a:p>
          <a:r>
            <a:rPr lang="en-GB" b="1" u="sng" dirty="0"/>
            <a:t>Special Friends</a:t>
          </a:r>
          <a:r>
            <a:rPr lang="en-GB" dirty="0"/>
            <a:t>: a combination of two or three letters that make one sound</a:t>
          </a:r>
          <a:endParaRPr lang="en-US" dirty="0"/>
        </a:p>
      </dgm:t>
    </dgm:pt>
    <dgm:pt modelId="{905161E1-4D14-4EEB-AFD5-1D2F51CDBFDE}" type="parTrans" cxnId="{71C8F5C9-9D0A-4DB5-8D29-9A4B771A6337}">
      <dgm:prSet/>
      <dgm:spPr/>
      <dgm:t>
        <a:bodyPr/>
        <a:lstStyle/>
        <a:p>
          <a:endParaRPr lang="en-US"/>
        </a:p>
      </dgm:t>
    </dgm:pt>
    <dgm:pt modelId="{88CB17A3-5FEC-436B-B11C-0284D1FA6FE0}" type="sibTrans" cxnId="{71C8F5C9-9D0A-4DB5-8D29-9A4B771A6337}">
      <dgm:prSet/>
      <dgm:spPr/>
      <dgm:t>
        <a:bodyPr/>
        <a:lstStyle/>
        <a:p>
          <a:endParaRPr lang="en-US"/>
        </a:p>
      </dgm:t>
    </dgm:pt>
    <dgm:pt modelId="{233D6672-DD19-42EB-A44E-191B833ACD0A}">
      <dgm:prSet/>
      <dgm:spPr/>
      <dgm:t>
        <a:bodyPr/>
        <a:lstStyle/>
        <a:p>
          <a:r>
            <a:rPr lang="en-GB" b="1" u="sng" dirty="0"/>
            <a:t>Segment</a:t>
          </a:r>
          <a:r>
            <a:rPr lang="en-GB" dirty="0"/>
            <a:t>: split the word into individual sounds</a:t>
          </a:r>
          <a:endParaRPr lang="en-US" dirty="0"/>
        </a:p>
      </dgm:t>
    </dgm:pt>
    <dgm:pt modelId="{C53C5AC5-A971-45B2-85E1-8A5AF2105597}" type="parTrans" cxnId="{153E77AB-984A-4DF8-AF7A-76EAEBAD1A71}">
      <dgm:prSet/>
      <dgm:spPr/>
      <dgm:t>
        <a:bodyPr/>
        <a:lstStyle/>
        <a:p>
          <a:endParaRPr lang="en-US"/>
        </a:p>
      </dgm:t>
    </dgm:pt>
    <dgm:pt modelId="{86D6D405-656F-4593-85C3-F583C5D877E5}" type="sibTrans" cxnId="{153E77AB-984A-4DF8-AF7A-76EAEBAD1A71}">
      <dgm:prSet/>
      <dgm:spPr/>
      <dgm:t>
        <a:bodyPr/>
        <a:lstStyle/>
        <a:p>
          <a:endParaRPr lang="en-US"/>
        </a:p>
      </dgm:t>
    </dgm:pt>
    <dgm:pt modelId="{F26C2E83-CB20-4030-AA5A-03E4EADACA08}">
      <dgm:prSet/>
      <dgm:spPr/>
      <dgm:t>
        <a:bodyPr/>
        <a:lstStyle/>
        <a:p>
          <a:r>
            <a:rPr lang="en-GB" b="1" u="sng" dirty="0"/>
            <a:t>Blend</a:t>
          </a:r>
          <a:r>
            <a:rPr lang="en-GB" dirty="0"/>
            <a:t>: to say the sounds together fluently to create the word</a:t>
          </a:r>
          <a:endParaRPr lang="en-US" dirty="0"/>
        </a:p>
      </dgm:t>
    </dgm:pt>
    <dgm:pt modelId="{84CB2289-49CD-437A-8BD8-C7392FDA9A70}" type="parTrans" cxnId="{998C17DB-4934-4EBF-8779-6412E35F61D9}">
      <dgm:prSet/>
      <dgm:spPr/>
      <dgm:t>
        <a:bodyPr/>
        <a:lstStyle/>
        <a:p>
          <a:endParaRPr lang="en-US"/>
        </a:p>
      </dgm:t>
    </dgm:pt>
    <dgm:pt modelId="{BCECD952-0F23-4CF6-8AF6-B3C3BB91EFC8}" type="sibTrans" cxnId="{998C17DB-4934-4EBF-8779-6412E35F61D9}">
      <dgm:prSet/>
      <dgm:spPr/>
      <dgm:t>
        <a:bodyPr/>
        <a:lstStyle/>
        <a:p>
          <a:endParaRPr lang="en-US"/>
        </a:p>
      </dgm:t>
    </dgm:pt>
    <dgm:pt modelId="{09AFAADA-9719-4041-B30E-419D7D0D0A83}">
      <dgm:prSet/>
      <dgm:spPr/>
      <dgm:t>
        <a:bodyPr/>
        <a:lstStyle/>
        <a:p>
          <a:r>
            <a:rPr lang="en-GB" b="1" u="sng" dirty="0"/>
            <a:t>Fluency</a:t>
          </a:r>
          <a:r>
            <a:rPr lang="en-GB" dirty="0"/>
            <a:t>: pace within reading</a:t>
          </a:r>
          <a:endParaRPr lang="en-US" dirty="0"/>
        </a:p>
      </dgm:t>
    </dgm:pt>
    <dgm:pt modelId="{6F02E5C8-4536-4A24-AA43-E4E5E29D9879}" type="parTrans" cxnId="{C8B93C71-344E-471D-9C67-4AD6B8F34809}">
      <dgm:prSet/>
      <dgm:spPr/>
      <dgm:t>
        <a:bodyPr/>
        <a:lstStyle/>
        <a:p>
          <a:endParaRPr lang="en-US"/>
        </a:p>
      </dgm:t>
    </dgm:pt>
    <dgm:pt modelId="{38C7948A-AB5A-4D50-A03C-C6BD07FFC71A}" type="sibTrans" cxnId="{C8B93C71-344E-471D-9C67-4AD6B8F34809}">
      <dgm:prSet/>
      <dgm:spPr/>
      <dgm:t>
        <a:bodyPr/>
        <a:lstStyle/>
        <a:p>
          <a:endParaRPr lang="en-US"/>
        </a:p>
      </dgm:t>
    </dgm:pt>
    <dgm:pt modelId="{D412FCC1-B692-4198-9347-D6659C61F3F0}">
      <dgm:prSet/>
      <dgm:spPr/>
      <dgm:t>
        <a:bodyPr/>
        <a:lstStyle/>
        <a:p>
          <a:r>
            <a:rPr lang="en-GB" b="1" u="sng" dirty="0"/>
            <a:t>FRED Talk</a:t>
          </a:r>
          <a:r>
            <a:rPr lang="en-GB" dirty="0"/>
            <a:t>: refers to segmenting and blending the words for reading</a:t>
          </a:r>
          <a:endParaRPr lang="en-US" dirty="0"/>
        </a:p>
      </dgm:t>
    </dgm:pt>
    <dgm:pt modelId="{3996FA66-A335-47E8-B9D9-2C79BDD15CD5}" type="parTrans" cxnId="{A9946BDB-0D40-47CB-9AB9-C337FDAB256B}">
      <dgm:prSet/>
      <dgm:spPr/>
      <dgm:t>
        <a:bodyPr/>
        <a:lstStyle/>
        <a:p>
          <a:endParaRPr lang="en-US"/>
        </a:p>
      </dgm:t>
    </dgm:pt>
    <dgm:pt modelId="{519A6E60-3730-4E34-853A-32D6873EC15A}" type="sibTrans" cxnId="{A9946BDB-0D40-47CB-9AB9-C337FDAB256B}">
      <dgm:prSet/>
      <dgm:spPr/>
      <dgm:t>
        <a:bodyPr/>
        <a:lstStyle/>
        <a:p>
          <a:endParaRPr lang="en-US"/>
        </a:p>
      </dgm:t>
    </dgm:pt>
    <dgm:pt modelId="{7B8A26C8-2AEB-4C55-9038-9A0538FBC839}">
      <dgm:prSet/>
      <dgm:spPr/>
      <dgm:t>
        <a:bodyPr/>
        <a:lstStyle/>
        <a:p>
          <a:r>
            <a:rPr lang="en-GB" b="1" u="sng" dirty="0"/>
            <a:t>FRED Fingers</a:t>
          </a:r>
          <a:r>
            <a:rPr lang="en-GB" dirty="0"/>
            <a:t>: segmenting the sounds in a word to spell</a:t>
          </a:r>
          <a:endParaRPr lang="en-US" dirty="0"/>
        </a:p>
      </dgm:t>
    </dgm:pt>
    <dgm:pt modelId="{073E2412-F531-4804-B342-0AD0A6DD7EC3}" type="parTrans" cxnId="{CFEB17E3-ED64-459B-AAE5-41FC25B56AB2}">
      <dgm:prSet/>
      <dgm:spPr/>
      <dgm:t>
        <a:bodyPr/>
        <a:lstStyle/>
        <a:p>
          <a:endParaRPr lang="en-US"/>
        </a:p>
      </dgm:t>
    </dgm:pt>
    <dgm:pt modelId="{5B58509D-7E2F-4D9D-A992-C813B13C4E51}" type="sibTrans" cxnId="{CFEB17E3-ED64-459B-AAE5-41FC25B56AB2}">
      <dgm:prSet/>
      <dgm:spPr/>
      <dgm:t>
        <a:bodyPr/>
        <a:lstStyle/>
        <a:p>
          <a:endParaRPr lang="en-US"/>
        </a:p>
      </dgm:t>
    </dgm:pt>
    <dgm:pt modelId="{F35A6728-041E-1740-A7CE-D882F8114DEB}" type="pres">
      <dgm:prSet presAssocID="{0DF3B126-D91A-40E1-BE96-8BD4814999B9}" presName="linear" presStyleCnt="0">
        <dgm:presLayoutVars>
          <dgm:animLvl val="lvl"/>
          <dgm:resizeHandles val="exact"/>
        </dgm:presLayoutVars>
      </dgm:prSet>
      <dgm:spPr/>
    </dgm:pt>
    <dgm:pt modelId="{20F7C175-1DD9-FE42-BF33-6B095FBC4A5A}" type="pres">
      <dgm:prSet presAssocID="{88CA24C1-FF1D-488E-AB4D-4062328226D1}" presName="parentText" presStyleLbl="node1" presStyleIdx="0" presStyleCnt="8">
        <dgm:presLayoutVars>
          <dgm:chMax val="0"/>
          <dgm:bulletEnabled val="1"/>
        </dgm:presLayoutVars>
      </dgm:prSet>
      <dgm:spPr/>
    </dgm:pt>
    <dgm:pt modelId="{DF910B66-2927-984D-A8CB-A5DE98D1A4CB}" type="pres">
      <dgm:prSet presAssocID="{5121DF52-5113-44EA-8CDD-95479F8F583C}" presName="spacer" presStyleCnt="0"/>
      <dgm:spPr/>
    </dgm:pt>
    <dgm:pt modelId="{A5EE60AB-B5C5-F94E-92FB-71A7084C6661}" type="pres">
      <dgm:prSet presAssocID="{F16F10CD-E2D1-41E3-9172-78D2AAFBC68C}" presName="parentText" presStyleLbl="node1" presStyleIdx="1" presStyleCnt="8">
        <dgm:presLayoutVars>
          <dgm:chMax val="0"/>
          <dgm:bulletEnabled val="1"/>
        </dgm:presLayoutVars>
      </dgm:prSet>
      <dgm:spPr/>
    </dgm:pt>
    <dgm:pt modelId="{F7190969-C832-A74E-BDD4-3C0981CE0513}" type="pres">
      <dgm:prSet presAssocID="{98F0637E-6D4A-45DE-B27E-66D4F029A80C}" presName="spacer" presStyleCnt="0"/>
      <dgm:spPr/>
    </dgm:pt>
    <dgm:pt modelId="{C5FFF787-23FA-0341-8F4E-9F56EB6B7108}" type="pres">
      <dgm:prSet presAssocID="{57CBFDA0-0C30-4FDF-A0D6-357A2A18FE04}" presName="parentText" presStyleLbl="node1" presStyleIdx="2" presStyleCnt="8">
        <dgm:presLayoutVars>
          <dgm:chMax val="0"/>
          <dgm:bulletEnabled val="1"/>
        </dgm:presLayoutVars>
      </dgm:prSet>
      <dgm:spPr/>
    </dgm:pt>
    <dgm:pt modelId="{6B1D699B-23F0-F546-8AD0-4946CA287515}" type="pres">
      <dgm:prSet presAssocID="{88CB17A3-5FEC-436B-B11C-0284D1FA6FE0}" presName="spacer" presStyleCnt="0"/>
      <dgm:spPr/>
    </dgm:pt>
    <dgm:pt modelId="{AB536769-3DEA-F744-B50C-45D47EDD1682}" type="pres">
      <dgm:prSet presAssocID="{233D6672-DD19-42EB-A44E-191B833ACD0A}" presName="parentText" presStyleLbl="node1" presStyleIdx="3" presStyleCnt="8">
        <dgm:presLayoutVars>
          <dgm:chMax val="0"/>
          <dgm:bulletEnabled val="1"/>
        </dgm:presLayoutVars>
      </dgm:prSet>
      <dgm:spPr/>
    </dgm:pt>
    <dgm:pt modelId="{2F18D6D1-F19E-684E-939A-7A0FADEDA4C0}" type="pres">
      <dgm:prSet presAssocID="{86D6D405-656F-4593-85C3-F583C5D877E5}" presName="spacer" presStyleCnt="0"/>
      <dgm:spPr/>
    </dgm:pt>
    <dgm:pt modelId="{3222A7F0-7160-5048-BFC3-D51AA330B90F}" type="pres">
      <dgm:prSet presAssocID="{F26C2E83-CB20-4030-AA5A-03E4EADACA08}" presName="parentText" presStyleLbl="node1" presStyleIdx="4" presStyleCnt="8">
        <dgm:presLayoutVars>
          <dgm:chMax val="0"/>
          <dgm:bulletEnabled val="1"/>
        </dgm:presLayoutVars>
      </dgm:prSet>
      <dgm:spPr/>
    </dgm:pt>
    <dgm:pt modelId="{E45E2A90-3729-2240-A046-5DD3CEF5D1E6}" type="pres">
      <dgm:prSet presAssocID="{BCECD952-0F23-4CF6-8AF6-B3C3BB91EFC8}" presName="spacer" presStyleCnt="0"/>
      <dgm:spPr/>
    </dgm:pt>
    <dgm:pt modelId="{9428D3DF-D9A9-C84B-A0C0-5AC94600E95A}" type="pres">
      <dgm:prSet presAssocID="{09AFAADA-9719-4041-B30E-419D7D0D0A83}" presName="parentText" presStyleLbl="node1" presStyleIdx="5" presStyleCnt="8">
        <dgm:presLayoutVars>
          <dgm:chMax val="0"/>
          <dgm:bulletEnabled val="1"/>
        </dgm:presLayoutVars>
      </dgm:prSet>
      <dgm:spPr/>
    </dgm:pt>
    <dgm:pt modelId="{F59008D5-B1EE-164E-A9DC-79ADC10B3D86}" type="pres">
      <dgm:prSet presAssocID="{38C7948A-AB5A-4D50-A03C-C6BD07FFC71A}" presName="spacer" presStyleCnt="0"/>
      <dgm:spPr/>
    </dgm:pt>
    <dgm:pt modelId="{88191D4D-E80E-8D45-AF88-44ACA0613123}" type="pres">
      <dgm:prSet presAssocID="{D412FCC1-B692-4198-9347-D6659C61F3F0}" presName="parentText" presStyleLbl="node1" presStyleIdx="6" presStyleCnt="8">
        <dgm:presLayoutVars>
          <dgm:chMax val="0"/>
          <dgm:bulletEnabled val="1"/>
        </dgm:presLayoutVars>
      </dgm:prSet>
      <dgm:spPr/>
    </dgm:pt>
    <dgm:pt modelId="{09AE1F09-CE0D-8B4B-BE6A-6DCFC9745724}" type="pres">
      <dgm:prSet presAssocID="{519A6E60-3730-4E34-853A-32D6873EC15A}" presName="spacer" presStyleCnt="0"/>
      <dgm:spPr/>
    </dgm:pt>
    <dgm:pt modelId="{F6654FE0-E33F-974F-833C-AAB74BE6ED51}" type="pres">
      <dgm:prSet presAssocID="{7B8A26C8-2AEB-4C55-9038-9A0538FBC839}" presName="parentText" presStyleLbl="node1" presStyleIdx="7" presStyleCnt="8">
        <dgm:presLayoutVars>
          <dgm:chMax val="0"/>
          <dgm:bulletEnabled val="1"/>
        </dgm:presLayoutVars>
      </dgm:prSet>
      <dgm:spPr/>
    </dgm:pt>
  </dgm:ptLst>
  <dgm:cxnLst>
    <dgm:cxn modelId="{C8B93C71-344E-471D-9C67-4AD6B8F34809}" srcId="{0DF3B126-D91A-40E1-BE96-8BD4814999B9}" destId="{09AFAADA-9719-4041-B30E-419D7D0D0A83}" srcOrd="5" destOrd="0" parTransId="{6F02E5C8-4536-4A24-AA43-E4E5E29D9879}" sibTransId="{38C7948A-AB5A-4D50-A03C-C6BD07FFC71A}"/>
    <dgm:cxn modelId="{A5BAF27D-FDA5-4671-B37E-BDA986EFC7A1}" srcId="{0DF3B126-D91A-40E1-BE96-8BD4814999B9}" destId="{88CA24C1-FF1D-488E-AB4D-4062328226D1}" srcOrd="0" destOrd="0" parTransId="{90E5C92F-95DE-4B9B-BFFC-E749E6F68AF3}" sibTransId="{5121DF52-5113-44EA-8CDD-95479F8F583C}"/>
    <dgm:cxn modelId="{E7A66780-5F7C-D44D-9229-5DB126E4AD71}" type="presOf" srcId="{09AFAADA-9719-4041-B30E-419D7D0D0A83}" destId="{9428D3DF-D9A9-C84B-A0C0-5AC94600E95A}" srcOrd="0" destOrd="0" presId="urn:microsoft.com/office/officeart/2005/8/layout/vList2"/>
    <dgm:cxn modelId="{153E77AB-984A-4DF8-AF7A-76EAEBAD1A71}" srcId="{0DF3B126-D91A-40E1-BE96-8BD4814999B9}" destId="{233D6672-DD19-42EB-A44E-191B833ACD0A}" srcOrd="3" destOrd="0" parTransId="{C53C5AC5-A971-45B2-85E1-8A5AF2105597}" sibTransId="{86D6D405-656F-4593-85C3-F583C5D877E5}"/>
    <dgm:cxn modelId="{0441FFAB-5EE1-034A-9A2B-1E7F9EE65DD9}" type="presOf" srcId="{D412FCC1-B692-4198-9347-D6659C61F3F0}" destId="{88191D4D-E80E-8D45-AF88-44ACA0613123}" srcOrd="0" destOrd="0" presId="urn:microsoft.com/office/officeart/2005/8/layout/vList2"/>
    <dgm:cxn modelId="{2D1F8EC8-E17B-4D1D-B825-6E6882BF84CB}" srcId="{0DF3B126-D91A-40E1-BE96-8BD4814999B9}" destId="{F16F10CD-E2D1-41E3-9172-78D2AAFBC68C}" srcOrd="1" destOrd="0" parTransId="{9314DB31-B493-40EA-A0B9-07BD5E8296E2}" sibTransId="{98F0637E-6D4A-45DE-B27E-66D4F029A80C}"/>
    <dgm:cxn modelId="{71C8F5C9-9D0A-4DB5-8D29-9A4B771A6337}" srcId="{0DF3B126-D91A-40E1-BE96-8BD4814999B9}" destId="{57CBFDA0-0C30-4FDF-A0D6-357A2A18FE04}" srcOrd="2" destOrd="0" parTransId="{905161E1-4D14-4EEB-AFD5-1D2F51CDBFDE}" sibTransId="{88CB17A3-5FEC-436B-B11C-0284D1FA6FE0}"/>
    <dgm:cxn modelId="{9D81F5CF-6750-BF4F-A51F-CF30642A6995}" type="presOf" srcId="{7B8A26C8-2AEB-4C55-9038-9A0538FBC839}" destId="{F6654FE0-E33F-974F-833C-AAB74BE6ED51}" srcOrd="0" destOrd="0" presId="urn:microsoft.com/office/officeart/2005/8/layout/vList2"/>
    <dgm:cxn modelId="{35051CD8-EE10-9548-A0A5-A25BD40F40E4}" type="presOf" srcId="{0DF3B126-D91A-40E1-BE96-8BD4814999B9}" destId="{F35A6728-041E-1740-A7CE-D882F8114DEB}" srcOrd="0" destOrd="0" presId="urn:microsoft.com/office/officeart/2005/8/layout/vList2"/>
    <dgm:cxn modelId="{998C17DB-4934-4EBF-8779-6412E35F61D9}" srcId="{0DF3B126-D91A-40E1-BE96-8BD4814999B9}" destId="{F26C2E83-CB20-4030-AA5A-03E4EADACA08}" srcOrd="4" destOrd="0" parTransId="{84CB2289-49CD-437A-8BD8-C7392FDA9A70}" sibTransId="{BCECD952-0F23-4CF6-8AF6-B3C3BB91EFC8}"/>
    <dgm:cxn modelId="{A9946BDB-0D40-47CB-9AB9-C337FDAB256B}" srcId="{0DF3B126-D91A-40E1-BE96-8BD4814999B9}" destId="{D412FCC1-B692-4198-9347-D6659C61F3F0}" srcOrd="6" destOrd="0" parTransId="{3996FA66-A335-47E8-B9D9-2C79BDD15CD5}" sibTransId="{519A6E60-3730-4E34-853A-32D6873EC15A}"/>
    <dgm:cxn modelId="{CFEB17E3-ED64-459B-AAE5-41FC25B56AB2}" srcId="{0DF3B126-D91A-40E1-BE96-8BD4814999B9}" destId="{7B8A26C8-2AEB-4C55-9038-9A0538FBC839}" srcOrd="7" destOrd="0" parTransId="{073E2412-F531-4804-B342-0AD0A6DD7EC3}" sibTransId="{5B58509D-7E2F-4D9D-A992-C813B13C4E51}"/>
    <dgm:cxn modelId="{C2F014E8-A9B2-FB4A-9E1D-EF20BF365D8F}" type="presOf" srcId="{88CA24C1-FF1D-488E-AB4D-4062328226D1}" destId="{20F7C175-1DD9-FE42-BF33-6B095FBC4A5A}" srcOrd="0" destOrd="0" presId="urn:microsoft.com/office/officeart/2005/8/layout/vList2"/>
    <dgm:cxn modelId="{AD2E3FF3-F71D-9B41-AB5D-B2CBEC9B0639}" type="presOf" srcId="{233D6672-DD19-42EB-A44E-191B833ACD0A}" destId="{AB536769-3DEA-F744-B50C-45D47EDD1682}" srcOrd="0" destOrd="0" presId="urn:microsoft.com/office/officeart/2005/8/layout/vList2"/>
    <dgm:cxn modelId="{390F97F3-A8FE-E14E-9810-BDDB389FFF74}" type="presOf" srcId="{F26C2E83-CB20-4030-AA5A-03E4EADACA08}" destId="{3222A7F0-7160-5048-BFC3-D51AA330B90F}" srcOrd="0" destOrd="0" presId="urn:microsoft.com/office/officeart/2005/8/layout/vList2"/>
    <dgm:cxn modelId="{E2F912F5-CE27-D944-B9D6-296B6CCC8BDA}" type="presOf" srcId="{F16F10CD-E2D1-41E3-9172-78D2AAFBC68C}" destId="{A5EE60AB-B5C5-F94E-92FB-71A7084C6661}" srcOrd="0" destOrd="0" presId="urn:microsoft.com/office/officeart/2005/8/layout/vList2"/>
    <dgm:cxn modelId="{AFCBBCFE-C362-BE4A-A31A-ADDB4EEF7A51}" type="presOf" srcId="{57CBFDA0-0C30-4FDF-A0D6-357A2A18FE04}" destId="{C5FFF787-23FA-0341-8F4E-9F56EB6B7108}" srcOrd="0" destOrd="0" presId="urn:microsoft.com/office/officeart/2005/8/layout/vList2"/>
    <dgm:cxn modelId="{BCC4F249-C424-8B4D-922B-0EEB2C8BF8E6}" type="presParOf" srcId="{F35A6728-041E-1740-A7CE-D882F8114DEB}" destId="{20F7C175-1DD9-FE42-BF33-6B095FBC4A5A}" srcOrd="0" destOrd="0" presId="urn:microsoft.com/office/officeart/2005/8/layout/vList2"/>
    <dgm:cxn modelId="{E2F03422-C943-524B-854B-F9C16F3F85C4}" type="presParOf" srcId="{F35A6728-041E-1740-A7CE-D882F8114DEB}" destId="{DF910B66-2927-984D-A8CB-A5DE98D1A4CB}" srcOrd="1" destOrd="0" presId="urn:microsoft.com/office/officeart/2005/8/layout/vList2"/>
    <dgm:cxn modelId="{7278EB38-6408-FC4D-87F9-8BAAA812D64E}" type="presParOf" srcId="{F35A6728-041E-1740-A7CE-D882F8114DEB}" destId="{A5EE60AB-B5C5-F94E-92FB-71A7084C6661}" srcOrd="2" destOrd="0" presId="urn:microsoft.com/office/officeart/2005/8/layout/vList2"/>
    <dgm:cxn modelId="{25834588-3390-614D-BA7C-DECD1D0FC53B}" type="presParOf" srcId="{F35A6728-041E-1740-A7CE-D882F8114DEB}" destId="{F7190969-C832-A74E-BDD4-3C0981CE0513}" srcOrd="3" destOrd="0" presId="urn:microsoft.com/office/officeart/2005/8/layout/vList2"/>
    <dgm:cxn modelId="{3D5238F3-8EC3-8A40-B1AB-0A28030FD84A}" type="presParOf" srcId="{F35A6728-041E-1740-A7CE-D882F8114DEB}" destId="{C5FFF787-23FA-0341-8F4E-9F56EB6B7108}" srcOrd="4" destOrd="0" presId="urn:microsoft.com/office/officeart/2005/8/layout/vList2"/>
    <dgm:cxn modelId="{418D6574-0552-8C43-992D-E375DE1E865F}" type="presParOf" srcId="{F35A6728-041E-1740-A7CE-D882F8114DEB}" destId="{6B1D699B-23F0-F546-8AD0-4946CA287515}" srcOrd="5" destOrd="0" presId="urn:microsoft.com/office/officeart/2005/8/layout/vList2"/>
    <dgm:cxn modelId="{816F7FC0-73A5-B54C-A2A4-9DCEF8E885AE}" type="presParOf" srcId="{F35A6728-041E-1740-A7CE-D882F8114DEB}" destId="{AB536769-3DEA-F744-B50C-45D47EDD1682}" srcOrd="6" destOrd="0" presId="urn:microsoft.com/office/officeart/2005/8/layout/vList2"/>
    <dgm:cxn modelId="{14B357AB-4D0D-4441-94A4-378551A9218E}" type="presParOf" srcId="{F35A6728-041E-1740-A7CE-D882F8114DEB}" destId="{2F18D6D1-F19E-684E-939A-7A0FADEDA4C0}" srcOrd="7" destOrd="0" presId="urn:microsoft.com/office/officeart/2005/8/layout/vList2"/>
    <dgm:cxn modelId="{F4889C9C-C431-C643-A71D-E407B3729762}" type="presParOf" srcId="{F35A6728-041E-1740-A7CE-D882F8114DEB}" destId="{3222A7F0-7160-5048-BFC3-D51AA330B90F}" srcOrd="8" destOrd="0" presId="urn:microsoft.com/office/officeart/2005/8/layout/vList2"/>
    <dgm:cxn modelId="{CD308D9D-969E-E940-8B4C-C16D8C1CD293}" type="presParOf" srcId="{F35A6728-041E-1740-A7CE-D882F8114DEB}" destId="{E45E2A90-3729-2240-A046-5DD3CEF5D1E6}" srcOrd="9" destOrd="0" presId="urn:microsoft.com/office/officeart/2005/8/layout/vList2"/>
    <dgm:cxn modelId="{D70C9959-6259-324B-9903-564B76ACAD18}" type="presParOf" srcId="{F35A6728-041E-1740-A7CE-D882F8114DEB}" destId="{9428D3DF-D9A9-C84B-A0C0-5AC94600E95A}" srcOrd="10" destOrd="0" presId="urn:microsoft.com/office/officeart/2005/8/layout/vList2"/>
    <dgm:cxn modelId="{D7FC063E-E5D8-2643-BD61-3B4A9E361643}" type="presParOf" srcId="{F35A6728-041E-1740-A7CE-D882F8114DEB}" destId="{F59008D5-B1EE-164E-A9DC-79ADC10B3D86}" srcOrd="11" destOrd="0" presId="urn:microsoft.com/office/officeart/2005/8/layout/vList2"/>
    <dgm:cxn modelId="{07A79D65-7528-2D46-BA6B-1BC5D446A441}" type="presParOf" srcId="{F35A6728-041E-1740-A7CE-D882F8114DEB}" destId="{88191D4D-E80E-8D45-AF88-44ACA0613123}" srcOrd="12" destOrd="0" presId="urn:microsoft.com/office/officeart/2005/8/layout/vList2"/>
    <dgm:cxn modelId="{9C720601-FCEC-1A4B-B61E-184A236D9908}" type="presParOf" srcId="{F35A6728-041E-1740-A7CE-D882F8114DEB}" destId="{09AE1F09-CE0D-8B4B-BE6A-6DCFC9745724}" srcOrd="13" destOrd="0" presId="urn:microsoft.com/office/officeart/2005/8/layout/vList2"/>
    <dgm:cxn modelId="{5F29A90B-1B01-CE41-A2E2-C0BD42CE6802}" type="presParOf" srcId="{F35A6728-041E-1740-A7CE-D882F8114DEB}" destId="{F6654FE0-E33F-974F-833C-AAB74BE6ED51}" srcOrd="1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B8868FD-2F35-45A0-BBF7-C8F0C4D5C5AB}"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2A1D14B9-76BC-4403-8B8F-9103197195FB}">
      <dgm:prSet/>
      <dgm:spPr/>
      <dgm:t>
        <a:bodyPr/>
        <a:lstStyle/>
        <a:p>
          <a:pPr>
            <a:defRPr cap="all"/>
          </a:pPr>
          <a:r>
            <a:rPr lang="en-GB"/>
            <a:t>Learn a sound a day.</a:t>
          </a:r>
          <a:endParaRPr lang="en-US"/>
        </a:p>
      </dgm:t>
    </dgm:pt>
    <dgm:pt modelId="{5540EA08-6C93-4DDF-9D10-8D5D0715D8F9}" type="parTrans" cxnId="{616BEA18-BDDB-4D39-AEB0-A089A9B4A822}">
      <dgm:prSet/>
      <dgm:spPr/>
      <dgm:t>
        <a:bodyPr/>
        <a:lstStyle/>
        <a:p>
          <a:endParaRPr lang="en-US"/>
        </a:p>
      </dgm:t>
    </dgm:pt>
    <dgm:pt modelId="{55DAE45C-8C85-4584-9BD4-F5005A098465}" type="sibTrans" cxnId="{616BEA18-BDDB-4D39-AEB0-A089A9B4A822}">
      <dgm:prSet/>
      <dgm:spPr/>
      <dgm:t>
        <a:bodyPr/>
        <a:lstStyle/>
        <a:p>
          <a:endParaRPr lang="en-US"/>
        </a:p>
      </dgm:t>
    </dgm:pt>
    <dgm:pt modelId="{DD803B31-41C3-4C33-B047-9C17598FDE34}">
      <dgm:prSet/>
      <dgm:spPr/>
      <dgm:t>
        <a:bodyPr/>
        <a:lstStyle/>
        <a:p>
          <a:pPr>
            <a:defRPr cap="all"/>
          </a:pPr>
          <a:r>
            <a:rPr lang="en-GB"/>
            <a:t>Reviewing all sounds learnt daily.</a:t>
          </a:r>
          <a:endParaRPr lang="en-US"/>
        </a:p>
      </dgm:t>
    </dgm:pt>
    <dgm:pt modelId="{79898AC3-75A8-4E66-9AD9-D0BDDDE9802F}" type="parTrans" cxnId="{BDEF177C-7AAB-4BEB-95FB-8143C820A774}">
      <dgm:prSet/>
      <dgm:spPr/>
      <dgm:t>
        <a:bodyPr/>
        <a:lstStyle/>
        <a:p>
          <a:endParaRPr lang="en-US"/>
        </a:p>
      </dgm:t>
    </dgm:pt>
    <dgm:pt modelId="{2AD2B370-0032-4D5E-A53D-ABFD0B273996}" type="sibTrans" cxnId="{BDEF177C-7AAB-4BEB-95FB-8143C820A774}">
      <dgm:prSet/>
      <dgm:spPr/>
      <dgm:t>
        <a:bodyPr/>
        <a:lstStyle/>
        <a:p>
          <a:endParaRPr lang="en-US"/>
        </a:p>
      </dgm:t>
    </dgm:pt>
    <dgm:pt modelId="{A261D396-B592-4641-8025-806B49A79CE5}">
      <dgm:prSet/>
      <dgm:spPr/>
      <dgm:t>
        <a:bodyPr/>
        <a:lstStyle/>
        <a:p>
          <a:pPr>
            <a:defRPr cap="all"/>
          </a:pPr>
          <a:r>
            <a:rPr lang="en-GB"/>
            <a:t>This leads into ‘FRED Talk’ and ‘FRED Fingers’ once the children have learnt the first five sounds.</a:t>
          </a:r>
          <a:endParaRPr lang="en-US"/>
        </a:p>
      </dgm:t>
    </dgm:pt>
    <dgm:pt modelId="{53A6372F-1540-4C4F-8040-9D4742F8851B}" type="parTrans" cxnId="{36286963-DAF3-41EB-9C40-F6B9849E1CAE}">
      <dgm:prSet/>
      <dgm:spPr/>
      <dgm:t>
        <a:bodyPr/>
        <a:lstStyle/>
        <a:p>
          <a:endParaRPr lang="en-US"/>
        </a:p>
      </dgm:t>
    </dgm:pt>
    <dgm:pt modelId="{D5093FFE-5074-49B8-92F0-BB4F426C52C2}" type="sibTrans" cxnId="{36286963-DAF3-41EB-9C40-F6B9849E1CAE}">
      <dgm:prSet/>
      <dgm:spPr/>
      <dgm:t>
        <a:bodyPr/>
        <a:lstStyle/>
        <a:p>
          <a:endParaRPr lang="en-US"/>
        </a:p>
      </dgm:t>
    </dgm:pt>
    <dgm:pt modelId="{1350AD77-9335-3941-B358-4CC18E24E17C}" type="pres">
      <dgm:prSet presAssocID="{CB8868FD-2F35-45A0-BBF7-C8F0C4D5C5AB}" presName="outerComposite" presStyleCnt="0">
        <dgm:presLayoutVars>
          <dgm:chMax val="5"/>
          <dgm:dir/>
          <dgm:resizeHandles val="exact"/>
        </dgm:presLayoutVars>
      </dgm:prSet>
      <dgm:spPr/>
    </dgm:pt>
    <dgm:pt modelId="{E71DD453-A8AB-E540-BE76-597BEC861D26}" type="pres">
      <dgm:prSet presAssocID="{CB8868FD-2F35-45A0-BBF7-C8F0C4D5C5AB}" presName="dummyMaxCanvas" presStyleCnt="0">
        <dgm:presLayoutVars/>
      </dgm:prSet>
      <dgm:spPr/>
    </dgm:pt>
    <dgm:pt modelId="{4D8FA806-6744-B34F-8B2A-A3FDBDFBE500}" type="pres">
      <dgm:prSet presAssocID="{CB8868FD-2F35-45A0-BBF7-C8F0C4D5C5AB}" presName="ThreeNodes_1" presStyleLbl="node1" presStyleIdx="0" presStyleCnt="3">
        <dgm:presLayoutVars>
          <dgm:bulletEnabled val="1"/>
        </dgm:presLayoutVars>
      </dgm:prSet>
      <dgm:spPr/>
    </dgm:pt>
    <dgm:pt modelId="{19321812-D01D-8F4A-ACDF-C787F1183E1A}" type="pres">
      <dgm:prSet presAssocID="{CB8868FD-2F35-45A0-BBF7-C8F0C4D5C5AB}" presName="ThreeNodes_2" presStyleLbl="node1" presStyleIdx="1" presStyleCnt="3">
        <dgm:presLayoutVars>
          <dgm:bulletEnabled val="1"/>
        </dgm:presLayoutVars>
      </dgm:prSet>
      <dgm:spPr/>
    </dgm:pt>
    <dgm:pt modelId="{265CC7E1-B738-6944-ABD5-69F71D04AD9D}" type="pres">
      <dgm:prSet presAssocID="{CB8868FD-2F35-45A0-BBF7-C8F0C4D5C5AB}" presName="ThreeNodes_3" presStyleLbl="node1" presStyleIdx="2" presStyleCnt="3">
        <dgm:presLayoutVars>
          <dgm:bulletEnabled val="1"/>
        </dgm:presLayoutVars>
      </dgm:prSet>
      <dgm:spPr/>
    </dgm:pt>
    <dgm:pt modelId="{7375BAF5-43C4-DA44-AB53-C340792613D4}" type="pres">
      <dgm:prSet presAssocID="{CB8868FD-2F35-45A0-BBF7-C8F0C4D5C5AB}" presName="ThreeConn_1-2" presStyleLbl="fgAccFollowNode1" presStyleIdx="0" presStyleCnt="2">
        <dgm:presLayoutVars>
          <dgm:bulletEnabled val="1"/>
        </dgm:presLayoutVars>
      </dgm:prSet>
      <dgm:spPr/>
    </dgm:pt>
    <dgm:pt modelId="{19966AC1-5AE3-924A-AA6E-439EAF82AE4E}" type="pres">
      <dgm:prSet presAssocID="{CB8868FD-2F35-45A0-BBF7-C8F0C4D5C5AB}" presName="ThreeConn_2-3" presStyleLbl="fgAccFollowNode1" presStyleIdx="1" presStyleCnt="2">
        <dgm:presLayoutVars>
          <dgm:bulletEnabled val="1"/>
        </dgm:presLayoutVars>
      </dgm:prSet>
      <dgm:spPr/>
    </dgm:pt>
    <dgm:pt modelId="{17E0329D-9E95-364E-B674-E060C8E94087}" type="pres">
      <dgm:prSet presAssocID="{CB8868FD-2F35-45A0-BBF7-C8F0C4D5C5AB}" presName="ThreeNodes_1_text" presStyleLbl="node1" presStyleIdx="2" presStyleCnt="3">
        <dgm:presLayoutVars>
          <dgm:bulletEnabled val="1"/>
        </dgm:presLayoutVars>
      </dgm:prSet>
      <dgm:spPr/>
    </dgm:pt>
    <dgm:pt modelId="{4ADE2DD7-9211-CD43-9D5E-852AE705AEF5}" type="pres">
      <dgm:prSet presAssocID="{CB8868FD-2F35-45A0-BBF7-C8F0C4D5C5AB}" presName="ThreeNodes_2_text" presStyleLbl="node1" presStyleIdx="2" presStyleCnt="3">
        <dgm:presLayoutVars>
          <dgm:bulletEnabled val="1"/>
        </dgm:presLayoutVars>
      </dgm:prSet>
      <dgm:spPr/>
    </dgm:pt>
    <dgm:pt modelId="{ECC8C0FD-57C1-A048-83E4-B2927A311AB4}" type="pres">
      <dgm:prSet presAssocID="{CB8868FD-2F35-45A0-BBF7-C8F0C4D5C5AB}" presName="ThreeNodes_3_text" presStyleLbl="node1" presStyleIdx="2" presStyleCnt="3">
        <dgm:presLayoutVars>
          <dgm:bulletEnabled val="1"/>
        </dgm:presLayoutVars>
      </dgm:prSet>
      <dgm:spPr/>
    </dgm:pt>
  </dgm:ptLst>
  <dgm:cxnLst>
    <dgm:cxn modelId="{616BEA18-BDDB-4D39-AEB0-A089A9B4A822}" srcId="{CB8868FD-2F35-45A0-BBF7-C8F0C4D5C5AB}" destId="{2A1D14B9-76BC-4403-8B8F-9103197195FB}" srcOrd="0" destOrd="0" parTransId="{5540EA08-6C93-4DDF-9D10-8D5D0715D8F9}" sibTransId="{55DAE45C-8C85-4584-9BD4-F5005A098465}"/>
    <dgm:cxn modelId="{36286963-DAF3-41EB-9C40-F6B9849E1CAE}" srcId="{CB8868FD-2F35-45A0-BBF7-C8F0C4D5C5AB}" destId="{A261D396-B592-4641-8025-806B49A79CE5}" srcOrd="2" destOrd="0" parTransId="{53A6372F-1540-4C4F-8040-9D4742F8851B}" sibTransId="{D5093FFE-5074-49B8-92F0-BB4F426C52C2}"/>
    <dgm:cxn modelId="{39141454-0A43-F840-8A0A-A723BC2C1D3E}" type="presOf" srcId="{DD803B31-41C3-4C33-B047-9C17598FDE34}" destId="{19321812-D01D-8F4A-ACDF-C787F1183E1A}" srcOrd="0" destOrd="0" presId="urn:microsoft.com/office/officeart/2005/8/layout/vProcess5"/>
    <dgm:cxn modelId="{7D169956-8897-834A-8A86-EC07BC778278}" type="presOf" srcId="{2AD2B370-0032-4D5E-A53D-ABFD0B273996}" destId="{19966AC1-5AE3-924A-AA6E-439EAF82AE4E}" srcOrd="0" destOrd="0" presId="urn:microsoft.com/office/officeart/2005/8/layout/vProcess5"/>
    <dgm:cxn modelId="{BDEF177C-7AAB-4BEB-95FB-8143C820A774}" srcId="{CB8868FD-2F35-45A0-BBF7-C8F0C4D5C5AB}" destId="{DD803B31-41C3-4C33-B047-9C17598FDE34}" srcOrd="1" destOrd="0" parTransId="{79898AC3-75A8-4E66-9AD9-D0BDDDE9802F}" sibTransId="{2AD2B370-0032-4D5E-A53D-ABFD0B273996}"/>
    <dgm:cxn modelId="{80F3D481-E791-B547-9AD8-9F9C0CF0628E}" type="presOf" srcId="{2A1D14B9-76BC-4403-8B8F-9103197195FB}" destId="{17E0329D-9E95-364E-B674-E060C8E94087}" srcOrd="1" destOrd="0" presId="urn:microsoft.com/office/officeart/2005/8/layout/vProcess5"/>
    <dgm:cxn modelId="{CFF05E8E-50F6-E245-B690-555E5255B7A7}" type="presOf" srcId="{A261D396-B592-4641-8025-806B49A79CE5}" destId="{265CC7E1-B738-6944-ABD5-69F71D04AD9D}" srcOrd="0" destOrd="0" presId="urn:microsoft.com/office/officeart/2005/8/layout/vProcess5"/>
    <dgm:cxn modelId="{5921A2A4-28C9-5142-A7E1-85410725DB7A}" type="presOf" srcId="{CB8868FD-2F35-45A0-BBF7-C8F0C4D5C5AB}" destId="{1350AD77-9335-3941-B358-4CC18E24E17C}" srcOrd="0" destOrd="0" presId="urn:microsoft.com/office/officeart/2005/8/layout/vProcess5"/>
    <dgm:cxn modelId="{67D27FB6-6FCD-DC41-BF8E-4AE6B245DBA1}" type="presOf" srcId="{55DAE45C-8C85-4584-9BD4-F5005A098465}" destId="{7375BAF5-43C4-DA44-AB53-C340792613D4}" srcOrd="0" destOrd="0" presId="urn:microsoft.com/office/officeart/2005/8/layout/vProcess5"/>
    <dgm:cxn modelId="{D8DE45D4-0315-C64B-A5AB-1D1A7A3CCF94}" type="presOf" srcId="{DD803B31-41C3-4C33-B047-9C17598FDE34}" destId="{4ADE2DD7-9211-CD43-9D5E-852AE705AEF5}" srcOrd="1" destOrd="0" presId="urn:microsoft.com/office/officeart/2005/8/layout/vProcess5"/>
    <dgm:cxn modelId="{7866E3DD-FD62-7544-BFE3-3C27104CADB8}" type="presOf" srcId="{A261D396-B592-4641-8025-806B49A79CE5}" destId="{ECC8C0FD-57C1-A048-83E4-B2927A311AB4}" srcOrd="1" destOrd="0" presId="urn:microsoft.com/office/officeart/2005/8/layout/vProcess5"/>
    <dgm:cxn modelId="{E589A3E2-2085-0F49-B24E-E12B6F6AC559}" type="presOf" srcId="{2A1D14B9-76BC-4403-8B8F-9103197195FB}" destId="{4D8FA806-6744-B34F-8B2A-A3FDBDFBE500}" srcOrd="0" destOrd="0" presId="urn:microsoft.com/office/officeart/2005/8/layout/vProcess5"/>
    <dgm:cxn modelId="{F64BA072-6B27-2848-82C6-C76B13ABAE86}" type="presParOf" srcId="{1350AD77-9335-3941-B358-4CC18E24E17C}" destId="{E71DD453-A8AB-E540-BE76-597BEC861D26}" srcOrd="0" destOrd="0" presId="urn:microsoft.com/office/officeart/2005/8/layout/vProcess5"/>
    <dgm:cxn modelId="{8D1CB50A-4D5D-A148-9141-174F56DC146E}" type="presParOf" srcId="{1350AD77-9335-3941-B358-4CC18E24E17C}" destId="{4D8FA806-6744-B34F-8B2A-A3FDBDFBE500}" srcOrd="1" destOrd="0" presId="urn:microsoft.com/office/officeart/2005/8/layout/vProcess5"/>
    <dgm:cxn modelId="{14E20684-0C93-1A48-8502-DA3484DEEA88}" type="presParOf" srcId="{1350AD77-9335-3941-B358-4CC18E24E17C}" destId="{19321812-D01D-8F4A-ACDF-C787F1183E1A}" srcOrd="2" destOrd="0" presId="urn:microsoft.com/office/officeart/2005/8/layout/vProcess5"/>
    <dgm:cxn modelId="{3DD49DE0-6ADE-CA44-A34E-6428CBB6FB9C}" type="presParOf" srcId="{1350AD77-9335-3941-B358-4CC18E24E17C}" destId="{265CC7E1-B738-6944-ABD5-69F71D04AD9D}" srcOrd="3" destOrd="0" presId="urn:microsoft.com/office/officeart/2005/8/layout/vProcess5"/>
    <dgm:cxn modelId="{9B067315-A045-104E-ADB2-1CE70BDD32A8}" type="presParOf" srcId="{1350AD77-9335-3941-B358-4CC18E24E17C}" destId="{7375BAF5-43C4-DA44-AB53-C340792613D4}" srcOrd="4" destOrd="0" presId="urn:microsoft.com/office/officeart/2005/8/layout/vProcess5"/>
    <dgm:cxn modelId="{E3A2770E-C6A9-464F-9CF3-779B71CC7E38}" type="presParOf" srcId="{1350AD77-9335-3941-B358-4CC18E24E17C}" destId="{19966AC1-5AE3-924A-AA6E-439EAF82AE4E}" srcOrd="5" destOrd="0" presId="urn:microsoft.com/office/officeart/2005/8/layout/vProcess5"/>
    <dgm:cxn modelId="{2114C3D0-4F47-8742-A0AB-375FD25AA6C0}" type="presParOf" srcId="{1350AD77-9335-3941-B358-4CC18E24E17C}" destId="{17E0329D-9E95-364E-B674-E060C8E94087}" srcOrd="6" destOrd="0" presId="urn:microsoft.com/office/officeart/2005/8/layout/vProcess5"/>
    <dgm:cxn modelId="{65174AA0-23BC-4E4A-9BC4-5BBB1DA16BE5}" type="presParOf" srcId="{1350AD77-9335-3941-B358-4CC18E24E17C}" destId="{4ADE2DD7-9211-CD43-9D5E-852AE705AEF5}" srcOrd="7" destOrd="0" presId="urn:microsoft.com/office/officeart/2005/8/layout/vProcess5"/>
    <dgm:cxn modelId="{214384E6-14D2-CD43-84D1-90B5C9100CC6}" type="presParOf" srcId="{1350AD77-9335-3941-B358-4CC18E24E17C}" destId="{ECC8C0FD-57C1-A048-83E4-B2927A311AB4}" srcOrd="8"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876E7CE-A9D0-4440-B956-4C58EBF5BCB6}"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5D25356C-0252-44CE-8916-202A1EA84AAD}">
      <dgm:prSet/>
      <dgm:spPr/>
      <dgm:t>
        <a:bodyPr/>
        <a:lstStyle/>
        <a:p>
          <a:r>
            <a:rPr lang="en-GB" dirty="0"/>
            <a:t>FRED will teach the children how to read and spell. He can say the segmented sounds, but he cannot say the whole word. </a:t>
          </a:r>
        </a:p>
        <a:p>
          <a:r>
            <a:rPr lang="en-GB" b="1" dirty="0"/>
            <a:t>This is where the children must help FRED. </a:t>
          </a:r>
          <a:endParaRPr lang="en-US" b="1" dirty="0"/>
        </a:p>
      </dgm:t>
    </dgm:pt>
    <dgm:pt modelId="{67DEB74D-6F01-43C9-BFDB-D0EED51B0FD0}" type="parTrans" cxnId="{8640364F-081C-4DAA-938B-E5DBD46AAE63}">
      <dgm:prSet/>
      <dgm:spPr/>
      <dgm:t>
        <a:bodyPr/>
        <a:lstStyle/>
        <a:p>
          <a:endParaRPr lang="en-US"/>
        </a:p>
      </dgm:t>
    </dgm:pt>
    <dgm:pt modelId="{6BB8D342-C977-4484-822A-1C1419533391}" type="sibTrans" cxnId="{8640364F-081C-4DAA-938B-E5DBD46AAE63}">
      <dgm:prSet/>
      <dgm:spPr/>
      <dgm:t>
        <a:bodyPr/>
        <a:lstStyle/>
        <a:p>
          <a:endParaRPr lang="en-US"/>
        </a:p>
      </dgm:t>
    </dgm:pt>
    <dgm:pt modelId="{A49FFE46-5D0E-4FF1-9A8B-687EED7E014B}">
      <dgm:prSet/>
      <dgm:spPr/>
      <dgm:t>
        <a:bodyPr/>
        <a:lstStyle/>
        <a:p>
          <a:r>
            <a:rPr lang="en-GB" dirty="0"/>
            <a:t>E.g., The word ‘sat’. FRED would say: </a:t>
          </a:r>
        </a:p>
        <a:p>
          <a:r>
            <a:rPr lang="en-GB" i="1" dirty="0"/>
            <a:t>‘s-a-t’. </a:t>
          </a:r>
        </a:p>
        <a:p>
          <a:r>
            <a:rPr lang="en-GB" dirty="0"/>
            <a:t>The children will help FRED to blend the segmented sounds together to read the whole word- sat.</a:t>
          </a:r>
          <a:endParaRPr lang="en-US" dirty="0"/>
        </a:p>
      </dgm:t>
    </dgm:pt>
    <dgm:pt modelId="{7E5C3F87-7DF3-4C56-9924-2F0C1F1010CB}" type="parTrans" cxnId="{0F8F1839-B097-45B6-A50E-A0D89BE3D094}">
      <dgm:prSet/>
      <dgm:spPr/>
      <dgm:t>
        <a:bodyPr/>
        <a:lstStyle/>
        <a:p>
          <a:endParaRPr lang="en-US"/>
        </a:p>
      </dgm:t>
    </dgm:pt>
    <dgm:pt modelId="{12DAE6D6-AF5A-4A2E-9A95-5A6C8DE62528}" type="sibTrans" cxnId="{0F8F1839-B097-45B6-A50E-A0D89BE3D094}">
      <dgm:prSet/>
      <dgm:spPr/>
      <dgm:t>
        <a:bodyPr/>
        <a:lstStyle/>
        <a:p>
          <a:endParaRPr lang="en-US"/>
        </a:p>
      </dgm:t>
    </dgm:pt>
    <dgm:pt modelId="{276BF2C7-B9C6-584A-85A3-6C6A0830B2F3}" type="pres">
      <dgm:prSet presAssocID="{1876E7CE-A9D0-4440-B956-4C58EBF5BCB6}" presName="hierChild1" presStyleCnt="0">
        <dgm:presLayoutVars>
          <dgm:chPref val="1"/>
          <dgm:dir/>
          <dgm:animOne val="branch"/>
          <dgm:animLvl val="lvl"/>
          <dgm:resizeHandles/>
        </dgm:presLayoutVars>
      </dgm:prSet>
      <dgm:spPr/>
    </dgm:pt>
    <dgm:pt modelId="{CD1F25EB-52F3-FA4A-99E7-2BA77A49CC77}" type="pres">
      <dgm:prSet presAssocID="{5D25356C-0252-44CE-8916-202A1EA84AAD}" presName="hierRoot1" presStyleCnt="0"/>
      <dgm:spPr/>
    </dgm:pt>
    <dgm:pt modelId="{8DA7247F-8A1F-4243-B040-307B0E8F739E}" type="pres">
      <dgm:prSet presAssocID="{5D25356C-0252-44CE-8916-202A1EA84AAD}" presName="composite" presStyleCnt="0"/>
      <dgm:spPr/>
    </dgm:pt>
    <dgm:pt modelId="{D4036ABD-618A-AB45-A3CB-C267CCB80A3D}" type="pres">
      <dgm:prSet presAssocID="{5D25356C-0252-44CE-8916-202A1EA84AAD}" presName="background" presStyleLbl="node0" presStyleIdx="0" presStyleCnt="2"/>
      <dgm:spPr/>
    </dgm:pt>
    <dgm:pt modelId="{B648B3AA-F04F-0245-97D8-8BC00333FD45}" type="pres">
      <dgm:prSet presAssocID="{5D25356C-0252-44CE-8916-202A1EA84AAD}" presName="text" presStyleLbl="fgAcc0" presStyleIdx="0" presStyleCnt="2">
        <dgm:presLayoutVars>
          <dgm:chPref val="3"/>
        </dgm:presLayoutVars>
      </dgm:prSet>
      <dgm:spPr/>
    </dgm:pt>
    <dgm:pt modelId="{6058C29F-EBEC-7245-ACB5-C70397FB7D37}" type="pres">
      <dgm:prSet presAssocID="{5D25356C-0252-44CE-8916-202A1EA84AAD}" presName="hierChild2" presStyleCnt="0"/>
      <dgm:spPr/>
    </dgm:pt>
    <dgm:pt modelId="{CC85C49B-0CE7-BD4D-B7DE-E40988A641CD}" type="pres">
      <dgm:prSet presAssocID="{A49FFE46-5D0E-4FF1-9A8B-687EED7E014B}" presName="hierRoot1" presStyleCnt="0"/>
      <dgm:spPr/>
    </dgm:pt>
    <dgm:pt modelId="{2D3ACF78-7FFF-9942-B7E7-592737B7F0F4}" type="pres">
      <dgm:prSet presAssocID="{A49FFE46-5D0E-4FF1-9A8B-687EED7E014B}" presName="composite" presStyleCnt="0"/>
      <dgm:spPr/>
    </dgm:pt>
    <dgm:pt modelId="{C315372F-B4E4-484C-A4F4-0D532D0249FE}" type="pres">
      <dgm:prSet presAssocID="{A49FFE46-5D0E-4FF1-9A8B-687EED7E014B}" presName="background" presStyleLbl="node0" presStyleIdx="1" presStyleCnt="2"/>
      <dgm:spPr/>
    </dgm:pt>
    <dgm:pt modelId="{84A6EA45-E522-704A-806E-29C019C19B40}" type="pres">
      <dgm:prSet presAssocID="{A49FFE46-5D0E-4FF1-9A8B-687EED7E014B}" presName="text" presStyleLbl="fgAcc0" presStyleIdx="1" presStyleCnt="2">
        <dgm:presLayoutVars>
          <dgm:chPref val="3"/>
        </dgm:presLayoutVars>
      </dgm:prSet>
      <dgm:spPr/>
    </dgm:pt>
    <dgm:pt modelId="{38ACDFD5-4342-6449-9AA9-F500B39D73CE}" type="pres">
      <dgm:prSet presAssocID="{A49FFE46-5D0E-4FF1-9A8B-687EED7E014B}" presName="hierChild2" presStyleCnt="0"/>
      <dgm:spPr/>
    </dgm:pt>
  </dgm:ptLst>
  <dgm:cxnLst>
    <dgm:cxn modelId="{99BDCC0B-4600-E245-8DD6-E1FBC86B924E}" type="presOf" srcId="{5D25356C-0252-44CE-8916-202A1EA84AAD}" destId="{B648B3AA-F04F-0245-97D8-8BC00333FD45}" srcOrd="0" destOrd="0" presId="urn:microsoft.com/office/officeart/2005/8/layout/hierarchy1"/>
    <dgm:cxn modelId="{0F8F1839-B097-45B6-A50E-A0D89BE3D094}" srcId="{1876E7CE-A9D0-4440-B956-4C58EBF5BCB6}" destId="{A49FFE46-5D0E-4FF1-9A8B-687EED7E014B}" srcOrd="1" destOrd="0" parTransId="{7E5C3F87-7DF3-4C56-9924-2F0C1F1010CB}" sibTransId="{12DAE6D6-AF5A-4A2E-9A95-5A6C8DE62528}"/>
    <dgm:cxn modelId="{8640364F-081C-4DAA-938B-E5DBD46AAE63}" srcId="{1876E7CE-A9D0-4440-B956-4C58EBF5BCB6}" destId="{5D25356C-0252-44CE-8916-202A1EA84AAD}" srcOrd="0" destOrd="0" parTransId="{67DEB74D-6F01-43C9-BFDB-D0EED51B0FD0}" sibTransId="{6BB8D342-C977-4484-822A-1C1419533391}"/>
    <dgm:cxn modelId="{A8152E59-DB0F-4546-AB3F-1576909E114E}" type="presOf" srcId="{1876E7CE-A9D0-4440-B956-4C58EBF5BCB6}" destId="{276BF2C7-B9C6-584A-85A3-6C6A0830B2F3}" srcOrd="0" destOrd="0" presId="urn:microsoft.com/office/officeart/2005/8/layout/hierarchy1"/>
    <dgm:cxn modelId="{BCCF23AB-84D5-B445-A412-0EB197AA4D41}" type="presOf" srcId="{A49FFE46-5D0E-4FF1-9A8B-687EED7E014B}" destId="{84A6EA45-E522-704A-806E-29C019C19B40}" srcOrd="0" destOrd="0" presId="urn:microsoft.com/office/officeart/2005/8/layout/hierarchy1"/>
    <dgm:cxn modelId="{CC04C2D0-9E29-4145-98D7-3F275BC476A3}" type="presParOf" srcId="{276BF2C7-B9C6-584A-85A3-6C6A0830B2F3}" destId="{CD1F25EB-52F3-FA4A-99E7-2BA77A49CC77}" srcOrd="0" destOrd="0" presId="urn:microsoft.com/office/officeart/2005/8/layout/hierarchy1"/>
    <dgm:cxn modelId="{899D4CFC-E88D-3045-AC53-BA56B3FB96EE}" type="presParOf" srcId="{CD1F25EB-52F3-FA4A-99E7-2BA77A49CC77}" destId="{8DA7247F-8A1F-4243-B040-307B0E8F739E}" srcOrd="0" destOrd="0" presId="urn:microsoft.com/office/officeart/2005/8/layout/hierarchy1"/>
    <dgm:cxn modelId="{88304ACA-F605-594D-8CBA-169FDC4E58A1}" type="presParOf" srcId="{8DA7247F-8A1F-4243-B040-307B0E8F739E}" destId="{D4036ABD-618A-AB45-A3CB-C267CCB80A3D}" srcOrd="0" destOrd="0" presId="urn:microsoft.com/office/officeart/2005/8/layout/hierarchy1"/>
    <dgm:cxn modelId="{738CDF4E-1236-EF46-A47F-D5E6EF48BD35}" type="presParOf" srcId="{8DA7247F-8A1F-4243-B040-307B0E8F739E}" destId="{B648B3AA-F04F-0245-97D8-8BC00333FD45}" srcOrd="1" destOrd="0" presId="urn:microsoft.com/office/officeart/2005/8/layout/hierarchy1"/>
    <dgm:cxn modelId="{2478B68A-1320-BD47-B7CF-30699938D7FE}" type="presParOf" srcId="{CD1F25EB-52F3-FA4A-99E7-2BA77A49CC77}" destId="{6058C29F-EBEC-7245-ACB5-C70397FB7D37}" srcOrd="1" destOrd="0" presId="urn:microsoft.com/office/officeart/2005/8/layout/hierarchy1"/>
    <dgm:cxn modelId="{BD28C6D5-162F-694A-B1D5-504C9E56ABD6}" type="presParOf" srcId="{276BF2C7-B9C6-584A-85A3-6C6A0830B2F3}" destId="{CC85C49B-0CE7-BD4D-B7DE-E40988A641CD}" srcOrd="1" destOrd="0" presId="urn:microsoft.com/office/officeart/2005/8/layout/hierarchy1"/>
    <dgm:cxn modelId="{756FCA4D-4468-C844-A3A2-4CB9FDABD3C0}" type="presParOf" srcId="{CC85C49B-0CE7-BD4D-B7DE-E40988A641CD}" destId="{2D3ACF78-7FFF-9942-B7E7-592737B7F0F4}" srcOrd="0" destOrd="0" presId="urn:microsoft.com/office/officeart/2005/8/layout/hierarchy1"/>
    <dgm:cxn modelId="{9E432AAF-06F4-C34E-A43F-8959D838F061}" type="presParOf" srcId="{2D3ACF78-7FFF-9942-B7E7-592737B7F0F4}" destId="{C315372F-B4E4-484C-A4F4-0D532D0249FE}" srcOrd="0" destOrd="0" presId="urn:microsoft.com/office/officeart/2005/8/layout/hierarchy1"/>
    <dgm:cxn modelId="{0E6F4F64-045F-EE46-B53A-7A44837A3666}" type="presParOf" srcId="{2D3ACF78-7FFF-9942-B7E7-592737B7F0F4}" destId="{84A6EA45-E522-704A-806E-29C019C19B40}" srcOrd="1" destOrd="0" presId="urn:microsoft.com/office/officeart/2005/8/layout/hierarchy1"/>
    <dgm:cxn modelId="{ADFEE4A2-79E0-2745-A239-FA14578A0C3F}" type="presParOf" srcId="{CC85C49B-0CE7-BD4D-B7DE-E40988A641CD}" destId="{38ACDFD5-4342-6449-9AA9-F500B39D73CE}"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90F6FBF-67C2-45CA-80A3-ADD2A1D1BC97}"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08D22F49-5516-4407-85FA-BFA1AFBEF569}">
      <dgm:prSet/>
      <dgm:spPr/>
      <dgm:t>
        <a:bodyPr/>
        <a:lstStyle/>
        <a:p>
          <a:r>
            <a:rPr lang="en-GB" dirty="0"/>
            <a:t>Each term we will assess your child on their phonic knowledge.</a:t>
          </a:r>
          <a:endParaRPr lang="en-US" dirty="0"/>
        </a:p>
      </dgm:t>
    </dgm:pt>
    <dgm:pt modelId="{E1BDB305-BF3B-454B-A0D5-977654A1B8CA}" type="parTrans" cxnId="{52599905-21B1-4BE5-8DD4-0AFD60C3E47F}">
      <dgm:prSet/>
      <dgm:spPr/>
      <dgm:t>
        <a:bodyPr/>
        <a:lstStyle/>
        <a:p>
          <a:endParaRPr lang="en-US"/>
        </a:p>
      </dgm:t>
    </dgm:pt>
    <dgm:pt modelId="{31B2D1A7-0485-422E-B443-1ABBE2C1703B}" type="sibTrans" cxnId="{52599905-21B1-4BE5-8DD4-0AFD60C3E47F}">
      <dgm:prSet/>
      <dgm:spPr/>
      <dgm:t>
        <a:bodyPr/>
        <a:lstStyle/>
        <a:p>
          <a:endParaRPr lang="en-US"/>
        </a:p>
      </dgm:t>
    </dgm:pt>
    <dgm:pt modelId="{27DC5692-F343-4453-ADAC-84C6E6490D9B}">
      <dgm:prSet/>
      <dgm:spPr/>
      <dgm:t>
        <a:bodyPr/>
        <a:lstStyle/>
        <a:p>
          <a:r>
            <a:rPr lang="en-GB" dirty="0"/>
            <a:t>We carefully </a:t>
          </a:r>
          <a:r>
            <a:rPr lang="en-GB" u="sng" dirty="0"/>
            <a:t>match</a:t>
          </a:r>
          <a:r>
            <a:rPr lang="en-GB" dirty="0"/>
            <a:t> your child’s phonic level to a home reading book.</a:t>
          </a:r>
          <a:endParaRPr lang="en-US" dirty="0"/>
        </a:p>
      </dgm:t>
    </dgm:pt>
    <dgm:pt modelId="{7E1705A0-E29A-4656-AAF8-D4F33C9EF925}" type="parTrans" cxnId="{67E78ADD-5625-4A04-B9A4-86F536C8D071}">
      <dgm:prSet/>
      <dgm:spPr/>
      <dgm:t>
        <a:bodyPr/>
        <a:lstStyle/>
        <a:p>
          <a:endParaRPr lang="en-US"/>
        </a:p>
      </dgm:t>
    </dgm:pt>
    <dgm:pt modelId="{48664213-3537-4953-B9BD-C3262526014C}" type="sibTrans" cxnId="{67E78ADD-5625-4A04-B9A4-86F536C8D071}">
      <dgm:prSet/>
      <dgm:spPr/>
      <dgm:t>
        <a:bodyPr/>
        <a:lstStyle/>
        <a:p>
          <a:endParaRPr lang="en-US"/>
        </a:p>
      </dgm:t>
    </dgm:pt>
    <dgm:pt modelId="{1633AB76-275E-184C-AC89-44544CA8FBD5}" type="pres">
      <dgm:prSet presAssocID="{A90F6FBF-67C2-45CA-80A3-ADD2A1D1BC97}" presName="hierChild1" presStyleCnt="0">
        <dgm:presLayoutVars>
          <dgm:chPref val="1"/>
          <dgm:dir/>
          <dgm:animOne val="branch"/>
          <dgm:animLvl val="lvl"/>
          <dgm:resizeHandles/>
        </dgm:presLayoutVars>
      </dgm:prSet>
      <dgm:spPr/>
    </dgm:pt>
    <dgm:pt modelId="{CE5C2D48-8F6A-8648-B56C-BF02238DDED4}" type="pres">
      <dgm:prSet presAssocID="{08D22F49-5516-4407-85FA-BFA1AFBEF569}" presName="hierRoot1" presStyleCnt="0"/>
      <dgm:spPr/>
    </dgm:pt>
    <dgm:pt modelId="{EB0EB2DD-DF86-2947-9B9E-C7832E8DAE86}" type="pres">
      <dgm:prSet presAssocID="{08D22F49-5516-4407-85FA-BFA1AFBEF569}" presName="composite" presStyleCnt="0"/>
      <dgm:spPr/>
    </dgm:pt>
    <dgm:pt modelId="{A0A9B12A-E883-4E44-A117-2B8686B213B7}" type="pres">
      <dgm:prSet presAssocID="{08D22F49-5516-4407-85FA-BFA1AFBEF569}" presName="background" presStyleLbl="node0" presStyleIdx="0" presStyleCnt="2"/>
      <dgm:spPr/>
    </dgm:pt>
    <dgm:pt modelId="{8176D23F-047E-6246-9A37-F44729A4AA39}" type="pres">
      <dgm:prSet presAssocID="{08D22F49-5516-4407-85FA-BFA1AFBEF569}" presName="text" presStyleLbl="fgAcc0" presStyleIdx="0" presStyleCnt="2">
        <dgm:presLayoutVars>
          <dgm:chPref val="3"/>
        </dgm:presLayoutVars>
      </dgm:prSet>
      <dgm:spPr/>
    </dgm:pt>
    <dgm:pt modelId="{CA2AD715-7C2D-C849-B0E7-0201AE3723F3}" type="pres">
      <dgm:prSet presAssocID="{08D22F49-5516-4407-85FA-BFA1AFBEF569}" presName="hierChild2" presStyleCnt="0"/>
      <dgm:spPr/>
    </dgm:pt>
    <dgm:pt modelId="{8E5F1005-7417-4B43-A0BF-64D5BCD1EADD}" type="pres">
      <dgm:prSet presAssocID="{27DC5692-F343-4453-ADAC-84C6E6490D9B}" presName="hierRoot1" presStyleCnt="0"/>
      <dgm:spPr/>
    </dgm:pt>
    <dgm:pt modelId="{4C51A4BE-4E16-4348-8A3D-1530EB09A4C0}" type="pres">
      <dgm:prSet presAssocID="{27DC5692-F343-4453-ADAC-84C6E6490D9B}" presName="composite" presStyleCnt="0"/>
      <dgm:spPr/>
    </dgm:pt>
    <dgm:pt modelId="{D731D1E6-6A95-D246-AF81-4D8481263353}" type="pres">
      <dgm:prSet presAssocID="{27DC5692-F343-4453-ADAC-84C6E6490D9B}" presName="background" presStyleLbl="node0" presStyleIdx="1" presStyleCnt="2"/>
      <dgm:spPr/>
    </dgm:pt>
    <dgm:pt modelId="{3AE990F1-213C-7740-9DB8-3C26F205D262}" type="pres">
      <dgm:prSet presAssocID="{27DC5692-F343-4453-ADAC-84C6E6490D9B}" presName="text" presStyleLbl="fgAcc0" presStyleIdx="1" presStyleCnt="2">
        <dgm:presLayoutVars>
          <dgm:chPref val="3"/>
        </dgm:presLayoutVars>
      </dgm:prSet>
      <dgm:spPr/>
    </dgm:pt>
    <dgm:pt modelId="{2C9ACA69-4CF3-F74A-B8F7-78CC313D359F}" type="pres">
      <dgm:prSet presAssocID="{27DC5692-F343-4453-ADAC-84C6E6490D9B}" presName="hierChild2" presStyleCnt="0"/>
      <dgm:spPr/>
    </dgm:pt>
  </dgm:ptLst>
  <dgm:cxnLst>
    <dgm:cxn modelId="{52599905-21B1-4BE5-8DD4-0AFD60C3E47F}" srcId="{A90F6FBF-67C2-45CA-80A3-ADD2A1D1BC97}" destId="{08D22F49-5516-4407-85FA-BFA1AFBEF569}" srcOrd="0" destOrd="0" parTransId="{E1BDB305-BF3B-454B-A0D5-977654A1B8CA}" sibTransId="{31B2D1A7-0485-422E-B443-1ABBE2C1703B}"/>
    <dgm:cxn modelId="{92CAAB8E-B8E2-0047-882E-F40DD343A599}" type="presOf" srcId="{27DC5692-F343-4453-ADAC-84C6E6490D9B}" destId="{3AE990F1-213C-7740-9DB8-3C26F205D262}" srcOrd="0" destOrd="0" presId="urn:microsoft.com/office/officeart/2005/8/layout/hierarchy1"/>
    <dgm:cxn modelId="{A02CF4BF-17B3-8644-8506-984690711768}" type="presOf" srcId="{08D22F49-5516-4407-85FA-BFA1AFBEF569}" destId="{8176D23F-047E-6246-9A37-F44729A4AA39}" srcOrd="0" destOrd="0" presId="urn:microsoft.com/office/officeart/2005/8/layout/hierarchy1"/>
    <dgm:cxn modelId="{E5A573CC-4098-634A-8EA3-5A98386EB4D5}" type="presOf" srcId="{A90F6FBF-67C2-45CA-80A3-ADD2A1D1BC97}" destId="{1633AB76-275E-184C-AC89-44544CA8FBD5}" srcOrd="0" destOrd="0" presId="urn:microsoft.com/office/officeart/2005/8/layout/hierarchy1"/>
    <dgm:cxn modelId="{67E78ADD-5625-4A04-B9A4-86F536C8D071}" srcId="{A90F6FBF-67C2-45CA-80A3-ADD2A1D1BC97}" destId="{27DC5692-F343-4453-ADAC-84C6E6490D9B}" srcOrd="1" destOrd="0" parTransId="{7E1705A0-E29A-4656-AAF8-D4F33C9EF925}" sibTransId="{48664213-3537-4953-B9BD-C3262526014C}"/>
    <dgm:cxn modelId="{51385523-7F51-644E-9C68-B98B42F5DD69}" type="presParOf" srcId="{1633AB76-275E-184C-AC89-44544CA8FBD5}" destId="{CE5C2D48-8F6A-8648-B56C-BF02238DDED4}" srcOrd="0" destOrd="0" presId="urn:microsoft.com/office/officeart/2005/8/layout/hierarchy1"/>
    <dgm:cxn modelId="{505B9BB0-E596-1240-B9E5-210966CC5E6E}" type="presParOf" srcId="{CE5C2D48-8F6A-8648-B56C-BF02238DDED4}" destId="{EB0EB2DD-DF86-2947-9B9E-C7832E8DAE86}" srcOrd="0" destOrd="0" presId="urn:microsoft.com/office/officeart/2005/8/layout/hierarchy1"/>
    <dgm:cxn modelId="{BDDE5027-2BE8-2940-A2B1-04E9A9372F3A}" type="presParOf" srcId="{EB0EB2DD-DF86-2947-9B9E-C7832E8DAE86}" destId="{A0A9B12A-E883-4E44-A117-2B8686B213B7}" srcOrd="0" destOrd="0" presId="urn:microsoft.com/office/officeart/2005/8/layout/hierarchy1"/>
    <dgm:cxn modelId="{16BA714C-4ECB-7944-8A1F-03B7E84BB888}" type="presParOf" srcId="{EB0EB2DD-DF86-2947-9B9E-C7832E8DAE86}" destId="{8176D23F-047E-6246-9A37-F44729A4AA39}" srcOrd="1" destOrd="0" presId="urn:microsoft.com/office/officeart/2005/8/layout/hierarchy1"/>
    <dgm:cxn modelId="{48355C45-24E3-654B-86F9-5519D84E10EC}" type="presParOf" srcId="{CE5C2D48-8F6A-8648-B56C-BF02238DDED4}" destId="{CA2AD715-7C2D-C849-B0E7-0201AE3723F3}" srcOrd="1" destOrd="0" presId="urn:microsoft.com/office/officeart/2005/8/layout/hierarchy1"/>
    <dgm:cxn modelId="{BEE1A431-58A4-2943-A409-16DC20C7A059}" type="presParOf" srcId="{1633AB76-275E-184C-AC89-44544CA8FBD5}" destId="{8E5F1005-7417-4B43-A0BF-64D5BCD1EADD}" srcOrd="1" destOrd="0" presId="urn:microsoft.com/office/officeart/2005/8/layout/hierarchy1"/>
    <dgm:cxn modelId="{D46C1414-398D-3D41-9DE2-AA3393724E00}" type="presParOf" srcId="{8E5F1005-7417-4B43-A0BF-64D5BCD1EADD}" destId="{4C51A4BE-4E16-4348-8A3D-1530EB09A4C0}" srcOrd="0" destOrd="0" presId="urn:microsoft.com/office/officeart/2005/8/layout/hierarchy1"/>
    <dgm:cxn modelId="{01FFE5BD-350B-7E45-AB80-A50C47701764}" type="presParOf" srcId="{4C51A4BE-4E16-4348-8A3D-1530EB09A4C0}" destId="{D731D1E6-6A95-D246-AF81-4D8481263353}" srcOrd="0" destOrd="0" presId="urn:microsoft.com/office/officeart/2005/8/layout/hierarchy1"/>
    <dgm:cxn modelId="{1B22CDB9-CAED-E44C-BF30-ACEDB334E002}" type="presParOf" srcId="{4C51A4BE-4E16-4348-8A3D-1530EB09A4C0}" destId="{3AE990F1-213C-7740-9DB8-3C26F205D262}" srcOrd="1" destOrd="0" presId="urn:microsoft.com/office/officeart/2005/8/layout/hierarchy1"/>
    <dgm:cxn modelId="{A6F4621A-70B1-F74B-8F47-91F390A08E40}" type="presParOf" srcId="{8E5F1005-7417-4B43-A0BF-64D5BCD1EADD}" destId="{2C9ACA69-4CF3-F74A-B8F7-78CC313D359F}"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56F4CF-F362-9243-B461-FAEE68DF0012}">
      <dsp:nvSpPr>
        <dsp:cNvPr id="0" name=""/>
        <dsp:cNvSpPr/>
      </dsp:nvSpPr>
      <dsp:spPr>
        <a:xfrm>
          <a:off x="1176867" y="286"/>
          <a:ext cx="2675667" cy="160540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GB" sz="4300" kern="1200" dirty="0"/>
            <a:t>Phonics language</a:t>
          </a:r>
          <a:endParaRPr lang="en-US" sz="4300" kern="1200" dirty="0"/>
        </a:p>
      </dsp:txBody>
      <dsp:txXfrm>
        <a:off x="1176867" y="286"/>
        <a:ext cx="2675667" cy="1605400"/>
      </dsp:txXfrm>
    </dsp:sp>
    <dsp:sp modelId="{F39C1175-B53E-7341-80A5-30428757669E}">
      <dsp:nvSpPr>
        <dsp:cNvPr id="0" name=""/>
        <dsp:cNvSpPr/>
      </dsp:nvSpPr>
      <dsp:spPr>
        <a:xfrm>
          <a:off x="4120100" y="286"/>
          <a:ext cx="2675667" cy="1605400"/>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GB" sz="4300" kern="1200" dirty="0"/>
            <a:t>Speed Sounds and Letter Formation</a:t>
          </a:r>
        </a:p>
      </dsp:txBody>
      <dsp:txXfrm>
        <a:off x="4120100" y="286"/>
        <a:ext cx="2675667" cy="1605400"/>
      </dsp:txXfrm>
    </dsp:sp>
    <dsp:sp modelId="{8FA8EB2B-E8F7-3345-8D67-C8F7FF8F0919}">
      <dsp:nvSpPr>
        <dsp:cNvPr id="0" name=""/>
        <dsp:cNvSpPr/>
      </dsp:nvSpPr>
      <dsp:spPr>
        <a:xfrm>
          <a:off x="7063334" y="286"/>
          <a:ext cx="2675667" cy="1605400"/>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GB" sz="4300" kern="1200"/>
            <a:t>Introduce you to FRED</a:t>
          </a:r>
          <a:endParaRPr lang="en-US" sz="4300" kern="1200"/>
        </a:p>
      </dsp:txBody>
      <dsp:txXfrm>
        <a:off x="7063334" y="286"/>
        <a:ext cx="2675667" cy="1605400"/>
      </dsp:txXfrm>
    </dsp:sp>
    <dsp:sp modelId="{3ECFE5FB-20E4-DA42-AB37-70D6BDE501B3}">
      <dsp:nvSpPr>
        <dsp:cNvPr id="0" name=""/>
        <dsp:cNvSpPr/>
      </dsp:nvSpPr>
      <dsp:spPr>
        <a:xfrm>
          <a:off x="2648484" y="1873253"/>
          <a:ext cx="2675667" cy="160540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GB" sz="4300" kern="1200" dirty="0"/>
            <a:t>Assessment</a:t>
          </a:r>
          <a:endParaRPr lang="en-US" sz="4300" kern="1200" dirty="0"/>
        </a:p>
      </dsp:txBody>
      <dsp:txXfrm>
        <a:off x="2648484" y="1873253"/>
        <a:ext cx="2675667" cy="1605400"/>
      </dsp:txXfrm>
    </dsp:sp>
    <dsp:sp modelId="{3BF60A50-A12A-C14F-824B-31BD63D1C011}">
      <dsp:nvSpPr>
        <dsp:cNvPr id="0" name=""/>
        <dsp:cNvSpPr/>
      </dsp:nvSpPr>
      <dsp:spPr>
        <a:xfrm>
          <a:off x="5591717" y="1873253"/>
          <a:ext cx="2675667" cy="1605400"/>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GB" sz="4300" kern="1200"/>
            <a:t>Reading at home</a:t>
          </a:r>
          <a:endParaRPr lang="en-US" sz="4300" kern="1200"/>
        </a:p>
      </dsp:txBody>
      <dsp:txXfrm>
        <a:off x="5591717" y="1873253"/>
        <a:ext cx="2675667" cy="16054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F7C175-1DD9-FE42-BF33-6B095FBC4A5A}">
      <dsp:nvSpPr>
        <dsp:cNvPr id="0" name=""/>
        <dsp:cNvSpPr/>
      </dsp:nvSpPr>
      <dsp:spPr>
        <a:xfrm>
          <a:off x="0" y="67096"/>
          <a:ext cx="7709967" cy="71954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b="1" u="sng" kern="1200" dirty="0"/>
            <a:t>Phoneme</a:t>
          </a:r>
          <a:r>
            <a:rPr lang="en-GB" sz="3000" kern="1200" dirty="0"/>
            <a:t>: the pure sound (m, a, s, d)</a:t>
          </a:r>
          <a:endParaRPr lang="en-US" sz="3000" kern="1200" dirty="0"/>
        </a:p>
      </dsp:txBody>
      <dsp:txXfrm>
        <a:off x="35125" y="102221"/>
        <a:ext cx="7639717" cy="649299"/>
      </dsp:txXfrm>
    </dsp:sp>
    <dsp:sp modelId="{A5EE60AB-B5C5-F94E-92FB-71A7084C6661}">
      <dsp:nvSpPr>
        <dsp:cNvPr id="0" name=""/>
        <dsp:cNvSpPr/>
      </dsp:nvSpPr>
      <dsp:spPr>
        <a:xfrm>
          <a:off x="0" y="873046"/>
          <a:ext cx="7709967" cy="719549"/>
        </a:xfrm>
        <a:prstGeom prst="roundRect">
          <a:avLst/>
        </a:prstGeom>
        <a:solidFill>
          <a:schemeClr val="accent5">
            <a:hueOff val="219310"/>
            <a:satOff val="27"/>
            <a:lumOff val="-8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b="1" u="sng" kern="1200" dirty="0"/>
            <a:t>Grapheme: </a:t>
          </a:r>
          <a:r>
            <a:rPr lang="en-GB" sz="3000" kern="1200" dirty="0"/>
            <a:t>the written sound</a:t>
          </a:r>
          <a:endParaRPr lang="en-US" sz="3000" kern="1200" dirty="0"/>
        </a:p>
      </dsp:txBody>
      <dsp:txXfrm>
        <a:off x="35125" y="908171"/>
        <a:ext cx="7639717" cy="649299"/>
      </dsp:txXfrm>
    </dsp:sp>
    <dsp:sp modelId="{C5FFF787-23FA-0341-8F4E-9F56EB6B7108}">
      <dsp:nvSpPr>
        <dsp:cNvPr id="0" name=""/>
        <dsp:cNvSpPr/>
      </dsp:nvSpPr>
      <dsp:spPr>
        <a:xfrm>
          <a:off x="0" y="1678996"/>
          <a:ext cx="7709967" cy="719549"/>
        </a:xfrm>
        <a:prstGeom prst="roundRect">
          <a:avLst/>
        </a:prstGeom>
        <a:solidFill>
          <a:schemeClr val="accent5">
            <a:hueOff val="438620"/>
            <a:satOff val="53"/>
            <a:lumOff val="-162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b="1" u="sng" kern="1200" dirty="0"/>
            <a:t>Special Friends</a:t>
          </a:r>
          <a:r>
            <a:rPr lang="en-GB" sz="3000" kern="1200" dirty="0"/>
            <a:t>: a combination of two or three letters that make one sound</a:t>
          </a:r>
          <a:endParaRPr lang="en-US" sz="3000" kern="1200" dirty="0"/>
        </a:p>
      </dsp:txBody>
      <dsp:txXfrm>
        <a:off x="35125" y="1714121"/>
        <a:ext cx="7639717" cy="649299"/>
      </dsp:txXfrm>
    </dsp:sp>
    <dsp:sp modelId="{AB536769-3DEA-F744-B50C-45D47EDD1682}">
      <dsp:nvSpPr>
        <dsp:cNvPr id="0" name=""/>
        <dsp:cNvSpPr/>
      </dsp:nvSpPr>
      <dsp:spPr>
        <a:xfrm>
          <a:off x="0" y="2484946"/>
          <a:ext cx="7709967" cy="719549"/>
        </a:xfrm>
        <a:prstGeom prst="roundRect">
          <a:avLst/>
        </a:prstGeom>
        <a:solidFill>
          <a:schemeClr val="accent5">
            <a:hueOff val="657930"/>
            <a:satOff val="80"/>
            <a:lumOff val="-243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b="1" u="sng" kern="1200" dirty="0"/>
            <a:t>Segment</a:t>
          </a:r>
          <a:r>
            <a:rPr lang="en-GB" sz="3000" kern="1200" dirty="0"/>
            <a:t>: split the word into individual sounds</a:t>
          </a:r>
          <a:endParaRPr lang="en-US" sz="3000" kern="1200" dirty="0"/>
        </a:p>
      </dsp:txBody>
      <dsp:txXfrm>
        <a:off x="35125" y="2520071"/>
        <a:ext cx="7639717" cy="649299"/>
      </dsp:txXfrm>
    </dsp:sp>
    <dsp:sp modelId="{3222A7F0-7160-5048-BFC3-D51AA330B90F}">
      <dsp:nvSpPr>
        <dsp:cNvPr id="0" name=""/>
        <dsp:cNvSpPr/>
      </dsp:nvSpPr>
      <dsp:spPr>
        <a:xfrm>
          <a:off x="0" y="3290896"/>
          <a:ext cx="7709967" cy="719549"/>
        </a:xfrm>
        <a:prstGeom prst="roundRect">
          <a:avLst/>
        </a:prstGeom>
        <a:solidFill>
          <a:schemeClr val="accent5">
            <a:hueOff val="877240"/>
            <a:satOff val="107"/>
            <a:lumOff val="-325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b="1" u="sng" kern="1200" dirty="0"/>
            <a:t>Blend</a:t>
          </a:r>
          <a:r>
            <a:rPr lang="en-GB" sz="3000" kern="1200" dirty="0"/>
            <a:t>: to say the sounds together fluently to create the word</a:t>
          </a:r>
          <a:endParaRPr lang="en-US" sz="3000" kern="1200" dirty="0"/>
        </a:p>
      </dsp:txBody>
      <dsp:txXfrm>
        <a:off x="35125" y="3326021"/>
        <a:ext cx="7639717" cy="649299"/>
      </dsp:txXfrm>
    </dsp:sp>
    <dsp:sp modelId="{9428D3DF-D9A9-C84B-A0C0-5AC94600E95A}">
      <dsp:nvSpPr>
        <dsp:cNvPr id="0" name=""/>
        <dsp:cNvSpPr/>
      </dsp:nvSpPr>
      <dsp:spPr>
        <a:xfrm>
          <a:off x="0" y="4096846"/>
          <a:ext cx="7709967" cy="719549"/>
        </a:xfrm>
        <a:prstGeom prst="roundRect">
          <a:avLst/>
        </a:prstGeom>
        <a:solidFill>
          <a:schemeClr val="accent5">
            <a:hueOff val="1096549"/>
            <a:satOff val="134"/>
            <a:lumOff val="-406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b="1" u="sng" kern="1200" dirty="0"/>
            <a:t>Fluency</a:t>
          </a:r>
          <a:r>
            <a:rPr lang="en-GB" sz="3000" kern="1200" dirty="0"/>
            <a:t>: pace within reading</a:t>
          </a:r>
          <a:endParaRPr lang="en-US" sz="3000" kern="1200" dirty="0"/>
        </a:p>
      </dsp:txBody>
      <dsp:txXfrm>
        <a:off x="35125" y="4131971"/>
        <a:ext cx="7639717" cy="649299"/>
      </dsp:txXfrm>
    </dsp:sp>
    <dsp:sp modelId="{88191D4D-E80E-8D45-AF88-44ACA0613123}">
      <dsp:nvSpPr>
        <dsp:cNvPr id="0" name=""/>
        <dsp:cNvSpPr/>
      </dsp:nvSpPr>
      <dsp:spPr>
        <a:xfrm>
          <a:off x="0" y="4902796"/>
          <a:ext cx="7709967" cy="719549"/>
        </a:xfrm>
        <a:prstGeom prst="roundRect">
          <a:avLst/>
        </a:prstGeom>
        <a:solidFill>
          <a:schemeClr val="accent5">
            <a:hueOff val="1315859"/>
            <a:satOff val="160"/>
            <a:lumOff val="-487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b="1" u="sng" kern="1200" dirty="0"/>
            <a:t>FRED Talk</a:t>
          </a:r>
          <a:r>
            <a:rPr lang="en-GB" sz="3000" kern="1200" dirty="0"/>
            <a:t>: refers to segmenting and blending the words for reading</a:t>
          </a:r>
          <a:endParaRPr lang="en-US" sz="3000" kern="1200" dirty="0"/>
        </a:p>
      </dsp:txBody>
      <dsp:txXfrm>
        <a:off x="35125" y="4937921"/>
        <a:ext cx="7639717" cy="649299"/>
      </dsp:txXfrm>
    </dsp:sp>
    <dsp:sp modelId="{F6654FE0-E33F-974F-833C-AAB74BE6ED51}">
      <dsp:nvSpPr>
        <dsp:cNvPr id="0" name=""/>
        <dsp:cNvSpPr/>
      </dsp:nvSpPr>
      <dsp:spPr>
        <a:xfrm>
          <a:off x="0" y="5708746"/>
          <a:ext cx="7709967" cy="719549"/>
        </a:xfrm>
        <a:prstGeom prst="roundRect">
          <a:avLst/>
        </a:prstGeom>
        <a:solidFill>
          <a:schemeClr val="accent5">
            <a:hueOff val="1535169"/>
            <a:satOff val="187"/>
            <a:lumOff val="-568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b="1" u="sng" kern="1200" dirty="0"/>
            <a:t>FRED Fingers</a:t>
          </a:r>
          <a:r>
            <a:rPr lang="en-GB" sz="3000" kern="1200" dirty="0"/>
            <a:t>: segmenting the sounds in a word to spell</a:t>
          </a:r>
          <a:endParaRPr lang="en-US" sz="3000" kern="1200" dirty="0"/>
        </a:p>
      </dsp:txBody>
      <dsp:txXfrm>
        <a:off x="35125" y="5743871"/>
        <a:ext cx="7639717" cy="64929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8FA806-6744-B34F-8B2A-A3FDBDFBE500}">
      <dsp:nvSpPr>
        <dsp:cNvPr id="0" name=""/>
        <dsp:cNvSpPr/>
      </dsp:nvSpPr>
      <dsp:spPr>
        <a:xfrm>
          <a:off x="0" y="0"/>
          <a:ext cx="6016909" cy="135764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defRPr cap="all"/>
          </a:pPr>
          <a:r>
            <a:rPr lang="en-GB" sz="2600" kern="1200"/>
            <a:t>Learn a sound a day.</a:t>
          </a:r>
          <a:endParaRPr lang="en-US" sz="2600" kern="1200"/>
        </a:p>
      </dsp:txBody>
      <dsp:txXfrm>
        <a:off x="39764" y="39764"/>
        <a:ext cx="4551904" cy="1278117"/>
      </dsp:txXfrm>
    </dsp:sp>
    <dsp:sp modelId="{19321812-D01D-8F4A-ACDF-C787F1183E1A}">
      <dsp:nvSpPr>
        <dsp:cNvPr id="0" name=""/>
        <dsp:cNvSpPr/>
      </dsp:nvSpPr>
      <dsp:spPr>
        <a:xfrm>
          <a:off x="530903" y="1583919"/>
          <a:ext cx="6016909" cy="1357645"/>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defRPr cap="all"/>
          </a:pPr>
          <a:r>
            <a:rPr lang="en-GB" sz="2600" kern="1200"/>
            <a:t>Reviewing all sounds learnt daily.</a:t>
          </a:r>
          <a:endParaRPr lang="en-US" sz="2600" kern="1200"/>
        </a:p>
      </dsp:txBody>
      <dsp:txXfrm>
        <a:off x="570667" y="1623683"/>
        <a:ext cx="4524008" cy="1278117"/>
      </dsp:txXfrm>
    </dsp:sp>
    <dsp:sp modelId="{265CC7E1-B738-6944-ABD5-69F71D04AD9D}">
      <dsp:nvSpPr>
        <dsp:cNvPr id="0" name=""/>
        <dsp:cNvSpPr/>
      </dsp:nvSpPr>
      <dsp:spPr>
        <a:xfrm>
          <a:off x="1061807" y="3167838"/>
          <a:ext cx="6016909" cy="1357645"/>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defRPr cap="all"/>
          </a:pPr>
          <a:r>
            <a:rPr lang="en-GB" sz="2600" kern="1200"/>
            <a:t>This leads into ‘FRED Talk’ and ‘FRED Fingers’ once the children have learnt the first five sounds.</a:t>
          </a:r>
          <a:endParaRPr lang="en-US" sz="2600" kern="1200"/>
        </a:p>
      </dsp:txBody>
      <dsp:txXfrm>
        <a:off x="1101571" y="3207602"/>
        <a:ext cx="4524008" cy="1278117"/>
      </dsp:txXfrm>
    </dsp:sp>
    <dsp:sp modelId="{7375BAF5-43C4-DA44-AB53-C340792613D4}">
      <dsp:nvSpPr>
        <dsp:cNvPr id="0" name=""/>
        <dsp:cNvSpPr/>
      </dsp:nvSpPr>
      <dsp:spPr>
        <a:xfrm>
          <a:off x="5134440" y="1029547"/>
          <a:ext cx="882469" cy="882469"/>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332996" y="1029547"/>
        <a:ext cx="485357" cy="664058"/>
      </dsp:txXfrm>
    </dsp:sp>
    <dsp:sp modelId="{19966AC1-5AE3-924A-AA6E-439EAF82AE4E}">
      <dsp:nvSpPr>
        <dsp:cNvPr id="0" name=""/>
        <dsp:cNvSpPr/>
      </dsp:nvSpPr>
      <dsp:spPr>
        <a:xfrm>
          <a:off x="5665343" y="2604416"/>
          <a:ext cx="882469" cy="882469"/>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863899" y="2604416"/>
        <a:ext cx="485357" cy="6640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036ABD-618A-AB45-A3CB-C267CCB80A3D}">
      <dsp:nvSpPr>
        <dsp:cNvPr id="0" name=""/>
        <dsp:cNvSpPr/>
      </dsp:nvSpPr>
      <dsp:spPr>
        <a:xfrm>
          <a:off x="1332" y="7648"/>
          <a:ext cx="4677087" cy="29699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48B3AA-F04F-0245-97D8-8BC00333FD45}">
      <dsp:nvSpPr>
        <dsp:cNvPr id="0" name=""/>
        <dsp:cNvSpPr/>
      </dsp:nvSpPr>
      <dsp:spPr>
        <a:xfrm>
          <a:off x="521008" y="501341"/>
          <a:ext cx="4677087" cy="29699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dirty="0"/>
            <a:t>FRED will teach the children how to read and spell. He can say the segmented sounds, but he cannot say the whole word. </a:t>
          </a:r>
        </a:p>
        <a:p>
          <a:pPr marL="0" lvl="0" indent="0" algn="ctr" defTabSz="1422400">
            <a:lnSpc>
              <a:spcPct val="90000"/>
            </a:lnSpc>
            <a:spcBef>
              <a:spcPct val="0"/>
            </a:spcBef>
            <a:spcAft>
              <a:spcPct val="35000"/>
            </a:spcAft>
            <a:buNone/>
          </a:pPr>
          <a:r>
            <a:rPr lang="en-GB" sz="3200" b="1" kern="1200" dirty="0"/>
            <a:t>This is where the children must help FRED. </a:t>
          </a:r>
          <a:endParaRPr lang="en-US" sz="3200" b="1" kern="1200" dirty="0"/>
        </a:p>
      </dsp:txBody>
      <dsp:txXfrm>
        <a:off x="607995" y="588328"/>
        <a:ext cx="4503113" cy="2795976"/>
      </dsp:txXfrm>
    </dsp:sp>
    <dsp:sp modelId="{C315372F-B4E4-484C-A4F4-0D532D0249FE}">
      <dsp:nvSpPr>
        <dsp:cNvPr id="0" name=""/>
        <dsp:cNvSpPr/>
      </dsp:nvSpPr>
      <dsp:spPr>
        <a:xfrm>
          <a:off x="5717772" y="7648"/>
          <a:ext cx="4677087" cy="29699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A6EA45-E522-704A-806E-29C019C19B40}">
      <dsp:nvSpPr>
        <dsp:cNvPr id="0" name=""/>
        <dsp:cNvSpPr/>
      </dsp:nvSpPr>
      <dsp:spPr>
        <a:xfrm>
          <a:off x="6237449" y="501341"/>
          <a:ext cx="4677087" cy="29699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dirty="0"/>
            <a:t>E.g., The word ‘sat’. FRED would say: </a:t>
          </a:r>
        </a:p>
        <a:p>
          <a:pPr marL="0" lvl="0" indent="0" algn="ctr" defTabSz="1422400">
            <a:lnSpc>
              <a:spcPct val="90000"/>
            </a:lnSpc>
            <a:spcBef>
              <a:spcPct val="0"/>
            </a:spcBef>
            <a:spcAft>
              <a:spcPct val="35000"/>
            </a:spcAft>
            <a:buNone/>
          </a:pPr>
          <a:r>
            <a:rPr lang="en-GB" sz="3200" i="1" kern="1200" dirty="0"/>
            <a:t>‘s-a-t’. </a:t>
          </a:r>
        </a:p>
        <a:p>
          <a:pPr marL="0" lvl="0" indent="0" algn="ctr" defTabSz="1422400">
            <a:lnSpc>
              <a:spcPct val="90000"/>
            </a:lnSpc>
            <a:spcBef>
              <a:spcPct val="0"/>
            </a:spcBef>
            <a:spcAft>
              <a:spcPct val="35000"/>
            </a:spcAft>
            <a:buNone/>
          </a:pPr>
          <a:r>
            <a:rPr lang="en-GB" sz="3200" kern="1200" dirty="0"/>
            <a:t>The children will help FRED to blend the segmented sounds together to read the whole word- sat.</a:t>
          </a:r>
          <a:endParaRPr lang="en-US" sz="3200" kern="1200" dirty="0"/>
        </a:p>
      </dsp:txBody>
      <dsp:txXfrm>
        <a:off x="6324436" y="588328"/>
        <a:ext cx="4503113" cy="279597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A9B12A-E883-4E44-A117-2B8686B213B7}">
      <dsp:nvSpPr>
        <dsp:cNvPr id="0" name=""/>
        <dsp:cNvSpPr/>
      </dsp:nvSpPr>
      <dsp:spPr>
        <a:xfrm>
          <a:off x="1332" y="7648"/>
          <a:ext cx="4677087" cy="29699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76D23F-047E-6246-9A37-F44729A4AA39}">
      <dsp:nvSpPr>
        <dsp:cNvPr id="0" name=""/>
        <dsp:cNvSpPr/>
      </dsp:nvSpPr>
      <dsp:spPr>
        <a:xfrm>
          <a:off x="521008" y="501341"/>
          <a:ext cx="4677087" cy="29699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213360" rIns="213360" bIns="213360" numCol="1" spcCol="1270" anchor="ctr" anchorCtr="0">
          <a:noAutofit/>
        </a:bodyPr>
        <a:lstStyle/>
        <a:p>
          <a:pPr marL="0" lvl="0" indent="0" algn="ctr" defTabSz="2489200">
            <a:lnSpc>
              <a:spcPct val="90000"/>
            </a:lnSpc>
            <a:spcBef>
              <a:spcPct val="0"/>
            </a:spcBef>
            <a:spcAft>
              <a:spcPct val="35000"/>
            </a:spcAft>
            <a:buNone/>
          </a:pPr>
          <a:r>
            <a:rPr lang="en-GB" sz="5600" kern="1200" dirty="0"/>
            <a:t>Each term we will assess your child on their phonic knowledge.</a:t>
          </a:r>
          <a:endParaRPr lang="en-US" sz="5600" kern="1200" dirty="0"/>
        </a:p>
      </dsp:txBody>
      <dsp:txXfrm>
        <a:off x="607995" y="588328"/>
        <a:ext cx="4503113" cy="2795976"/>
      </dsp:txXfrm>
    </dsp:sp>
    <dsp:sp modelId="{D731D1E6-6A95-D246-AF81-4D8481263353}">
      <dsp:nvSpPr>
        <dsp:cNvPr id="0" name=""/>
        <dsp:cNvSpPr/>
      </dsp:nvSpPr>
      <dsp:spPr>
        <a:xfrm>
          <a:off x="5717772" y="7648"/>
          <a:ext cx="4677087" cy="29699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E990F1-213C-7740-9DB8-3C26F205D262}">
      <dsp:nvSpPr>
        <dsp:cNvPr id="0" name=""/>
        <dsp:cNvSpPr/>
      </dsp:nvSpPr>
      <dsp:spPr>
        <a:xfrm>
          <a:off x="6237449" y="501341"/>
          <a:ext cx="4677087" cy="29699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213360" rIns="213360" bIns="213360" numCol="1" spcCol="1270" anchor="ctr" anchorCtr="0">
          <a:noAutofit/>
        </a:bodyPr>
        <a:lstStyle/>
        <a:p>
          <a:pPr marL="0" lvl="0" indent="0" algn="ctr" defTabSz="2489200">
            <a:lnSpc>
              <a:spcPct val="90000"/>
            </a:lnSpc>
            <a:spcBef>
              <a:spcPct val="0"/>
            </a:spcBef>
            <a:spcAft>
              <a:spcPct val="35000"/>
            </a:spcAft>
            <a:buNone/>
          </a:pPr>
          <a:r>
            <a:rPr lang="en-GB" sz="5600" kern="1200" dirty="0"/>
            <a:t>We carefully </a:t>
          </a:r>
          <a:r>
            <a:rPr lang="en-GB" sz="5600" u="sng" kern="1200" dirty="0"/>
            <a:t>match</a:t>
          </a:r>
          <a:r>
            <a:rPr lang="en-GB" sz="5600" kern="1200" dirty="0"/>
            <a:t> your child’s phonic level to a home reading book.</a:t>
          </a:r>
          <a:endParaRPr lang="en-US" sz="5600" kern="1200" dirty="0"/>
        </a:p>
      </dsp:txBody>
      <dsp:txXfrm>
        <a:off x="6324436" y="588328"/>
        <a:ext cx="4503113" cy="279597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AFCA47-21A9-E74B-8784-D38D354CD8A9}" type="datetimeFigureOut">
              <a:rPr lang="en-GB" smtClean="0"/>
              <a:t>06/09/2023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CF7B7A7-7E6C-FB43-A67E-D3A12D47F6FC}" type="slidenum">
              <a:rPr lang="en-GB" smtClean="0"/>
              <a:t>‹#›</a:t>
            </a:fld>
            <a:endParaRPr lang="en-GB"/>
          </a:p>
        </p:txBody>
      </p:sp>
    </p:spTree>
    <p:extLst>
      <p:ext uri="{BB962C8B-B14F-4D97-AF65-F5344CB8AC3E}">
        <p14:creationId xmlns:p14="http://schemas.microsoft.com/office/powerpoint/2010/main" val="8153409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CF7B7A7-7E6C-FB43-A67E-D3A12D47F6FC}" type="slidenum">
              <a:rPr lang="en-GB" smtClean="0"/>
              <a:t>1</a:t>
            </a:fld>
            <a:endParaRPr lang="en-GB"/>
          </a:p>
        </p:txBody>
      </p:sp>
    </p:spTree>
    <p:extLst>
      <p:ext uri="{BB962C8B-B14F-4D97-AF65-F5344CB8AC3E}">
        <p14:creationId xmlns:p14="http://schemas.microsoft.com/office/powerpoint/2010/main" val="1157594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800" dirty="0"/>
              <a:t>Phonics language- to introduce you to some key terms that your child will hear- e.g. phonemes, graphemes, special friends</a:t>
            </a:r>
          </a:p>
          <a:p>
            <a:pPr marL="171450" indent="-171450">
              <a:buFont typeface="Arial" panose="020B0604020202020204" pitchFamily="34" charset="0"/>
              <a:buChar char="•"/>
            </a:pPr>
            <a:r>
              <a:rPr lang="en-GB" sz="1800" dirty="0"/>
              <a:t>Introduce you to FRED- a puppet that helps us to learn our sounds</a:t>
            </a:r>
          </a:p>
          <a:p>
            <a:pPr marL="171450" indent="-171450">
              <a:buFont typeface="Arial" panose="020B0604020202020204" pitchFamily="34" charset="0"/>
              <a:buChar char="•"/>
            </a:pPr>
            <a:r>
              <a:rPr lang="en-GB" sz="1800" dirty="0"/>
              <a:t>Phonics lesson- model a short version of a typical lesson your child will have daily</a:t>
            </a:r>
          </a:p>
          <a:p>
            <a:pPr marL="171450" indent="-171450">
              <a:buFont typeface="Arial" panose="020B0604020202020204" pitchFamily="34" charset="0"/>
              <a:buChar char="•"/>
            </a:pPr>
            <a:r>
              <a:rPr lang="en-GB" sz="1800" dirty="0"/>
              <a:t>Letter formation- pictures and rhymes (such as mazey mountain mountain) to support early letter recognition and formation</a:t>
            </a:r>
          </a:p>
          <a:p>
            <a:pPr marL="171450" indent="-171450">
              <a:buFont typeface="Arial" panose="020B0604020202020204" pitchFamily="34" charset="0"/>
              <a:buChar char="•"/>
            </a:pPr>
            <a:r>
              <a:rPr lang="en-GB" sz="1800" dirty="0"/>
              <a:t>Assessment- we will assess your child’s early reading and letter knowledge which will inform home reading</a:t>
            </a:r>
          </a:p>
          <a:p>
            <a:pPr marL="171450" indent="-171450">
              <a:buFont typeface="Arial" panose="020B0604020202020204" pitchFamily="34" charset="0"/>
              <a:buChar char="•"/>
            </a:pPr>
            <a:r>
              <a:rPr lang="en-GB" sz="1800" dirty="0"/>
              <a:t>Home Reading- what you can do to support your child’s early reading.</a:t>
            </a:r>
          </a:p>
        </p:txBody>
      </p:sp>
      <p:sp>
        <p:nvSpPr>
          <p:cNvPr id="4" name="Slide Number Placeholder 3"/>
          <p:cNvSpPr>
            <a:spLocks noGrp="1"/>
          </p:cNvSpPr>
          <p:nvPr>
            <p:ph type="sldNum" sz="quarter" idx="5"/>
          </p:nvPr>
        </p:nvSpPr>
        <p:spPr/>
        <p:txBody>
          <a:bodyPr/>
          <a:lstStyle/>
          <a:p>
            <a:fld id="{DCF7B7A7-7E6C-FB43-A67E-D3A12D47F6FC}" type="slidenum">
              <a:rPr lang="en-GB" smtClean="0"/>
              <a:t>2</a:t>
            </a:fld>
            <a:endParaRPr lang="en-GB"/>
          </a:p>
        </p:txBody>
      </p:sp>
    </p:spTree>
    <p:extLst>
      <p:ext uri="{BB962C8B-B14F-4D97-AF65-F5344CB8AC3E}">
        <p14:creationId xmlns:p14="http://schemas.microsoft.com/office/powerpoint/2010/main" val="21725508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note- children are not immediately fluent, it’s all about practice, the more they practice recognising, segmenting and blending sounds, the more fluent they will become and will be able to read harder texts with trickier words.</a:t>
            </a:r>
          </a:p>
        </p:txBody>
      </p:sp>
      <p:sp>
        <p:nvSpPr>
          <p:cNvPr id="4" name="Slide Number Placeholder 3"/>
          <p:cNvSpPr>
            <a:spLocks noGrp="1"/>
          </p:cNvSpPr>
          <p:nvPr>
            <p:ph type="sldNum" sz="quarter" idx="5"/>
          </p:nvPr>
        </p:nvSpPr>
        <p:spPr/>
        <p:txBody>
          <a:bodyPr/>
          <a:lstStyle/>
          <a:p>
            <a:fld id="{DCF7B7A7-7E6C-FB43-A67E-D3A12D47F6FC}" type="slidenum">
              <a:rPr lang="en-GB" smtClean="0"/>
              <a:t>3</a:t>
            </a:fld>
            <a:endParaRPr lang="en-GB"/>
          </a:p>
        </p:txBody>
      </p:sp>
    </p:spTree>
    <p:extLst>
      <p:ext uri="{BB962C8B-B14F-4D97-AF65-F5344CB8AC3E}">
        <p14:creationId xmlns:p14="http://schemas.microsoft.com/office/powerpoint/2010/main" val="7619579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Demonstrate the process of learning the speed sound.</a:t>
            </a:r>
          </a:p>
          <a:p>
            <a:r>
              <a:rPr lang="en-GB" dirty="0"/>
              <a:t>Make clear that children need to know the sounds not the names- we also must be careful that they are pure- without a </a:t>
            </a:r>
            <a:r>
              <a:rPr lang="en-GB" dirty="0" err="1"/>
              <a:t>shwar</a:t>
            </a:r>
            <a:r>
              <a:rPr lang="en-GB" dirty="0"/>
              <a:t>-i.e. ‘m’ not ‘</a:t>
            </a:r>
            <a:r>
              <a:rPr lang="en-GB" dirty="0" err="1"/>
              <a:t>muh</a:t>
            </a:r>
            <a:r>
              <a:rPr lang="en-GB" dirty="0"/>
              <a:t>’</a:t>
            </a:r>
          </a:p>
          <a:p>
            <a:endParaRPr lang="en-GB" dirty="0"/>
          </a:p>
        </p:txBody>
      </p:sp>
      <p:sp>
        <p:nvSpPr>
          <p:cNvPr id="4" name="Slide Number Placeholder 3"/>
          <p:cNvSpPr>
            <a:spLocks noGrp="1"/>
          </p:cNvSpPr>
          <p:nvPr>
            <p:ph type="sldNum" sz="quarter" idx="5"/>
          </p:nvPr>
        </p:nvSpPr>
        <p:spPr/>
        <p:txBody>
          <a:bodyPr/>
          <a:lstStyle/>
          <a:p>
            <a:fld id="{DCF7B7A7-7E6C-FB43-A67E-D3A12D47F6FC}" type="slidenum">
              <a:rPr lang="en-GB" smtClean="0"/>
              <a:t>4</a:t>
            </a:fld>
            <a:endParaRPr lang="en-GB"/>
          </a:p>
        </p:txBody>
      </p:sp>
    </p:spTree>
    <p:extLst>
      <p:ext uri="{BB962C8B-B14F-4D97-AF65-F5344CB8AC3E}">
        <p14:creationId xmlns:p14="http://schemas.microsoft.com/office/powerpoint/2010/main" val="40208407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Model process.</a:t>
            </a:r>
          </a:p>
        </p:txBody>
      </p:sp>
      <p:sp>
        <p:nvSpPr>
          <p:cNvPr id="4" name="Slide Number Placeholder 3"/>
          <p:cNvSpPr>
            <a:spLocks noGrp="1"/>
          </p:cNvSpPr>
          <p:nvPr>
            <p:ph type="sldNum" sz="quarter" idx="5"/>
          </p:nvPr>
        </p:nvSpPr>
        <p:spPr/>
        <p:txBody>
          <a:bodyPr/>
          <a:lstStyle/>
          <a:p>
            <a:fld id="{DCF7B7A7-7E6C-FB43-A67E-D3A12D47F6FC}" type="slidenum">
              <a:rPr lang="en-GB" smtClean="0"/>
              <a:t>5</a:t>
            </a:fld>
            <a:endParaRPr lang="en-GB"/>
          </a:p>
        </p:txBody>
      </p:sp>
    </p:spTree>
    <p:extLst>
      <p:ext uri="{BB962C8B-B14F-4D97-AF65-F5344CB8AC3E}">
        <p14:creationId xmlns:p14="http://schemas.microsoft.com/office/powerpoint/2010/main" val="38913460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CF7B7A7-7E6C-FB43-A67E-D3A12D47F6FC}" type="slidenum">
              <a:rPr lang="en-GB" smtClean="0"/>
              <a:t>7</a:t>
            </a:fld>
            <a:endParaRPr lang="en-GB"/>
          </a:p>
        </p:txBody>
      </p:sp>
    </p:spTree>
    <p:extLst>
      <p:ext uri="{BB962C8B-B14F-4D97-AF65-F5344CB8AC3E}">
        <p14:creationId xmlns:p14="http://schemas.microsoft.com/office/powerpoint/2010/main" val="5553925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CF7B7A7-7E6C-FB43-A67E-D3A12D47F6FC}" type="slidenum">
              <a:rPr lang="en-GB" smtClean="0"/>
              <a:t>8</a:t>
            </a:fld>
            <a:endParaRPr lang="en-GB"/>
          </a:p>
        </p:txBody>
      </p:sp>
    </p:spTree>
    <p:extLst>
      <p:ext uri="{BB962C8B-B14F-4D97-AF65-F5344CB8AC3E}">
        <p14:creationId xmlns:p14="http://schemas.microsoft.com/office/powerpoint/2010/main" val="17414096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800" u="sng" dirty="0"/>
              <a:t>FRED Talk:</a:t>
            </a:r>
          </a:p>
          <a:p>
            <a:pPr marL="171450" indent="-171450">
              <a:buFont typeface="Arial" panose="020B0604020202020204" pitchFamily="34" charset="0"/>
              <a:buChar char="•"/>
            </a:pPr>
            <a:r>
              <a:rPr lang="en-GB" sz="1800" dirty="0"/>
              <a:t>Key that children look for special friends first and then FRED talk.</a:t>
            </a:r>
          </a:p>
          <a:p>
            <a:pPr marL="171450" indent="-171450">
              <a:buFont typeface="Arial" panose="020B0604020202020204" pitchFamily="34" charset="0"/>
              <a:buChar char="•"/>
            </a:pPr>
            <a:endParaRPr lang="en-GB" sz="1800" dirty="0"/>
          </a:p>
          <a:p>
            <a:pPr marL="171450" indent="-171450">
              <a:buFont typeface="Arial" panose="020B0604020202020204" pitchFamily="34" charset="0"/>
              <a:buChar char="•"/>
            </a:pPr>
            <a:r>
              <a:rPr lang="en-GB" sz="1800" dirty="0"/>
              <a:t>Blend orally (without card): “I can see a c-a-t. C-a-t.” Children can jump in if they know how to blend the sounds to make the word.</a:t>
            </a:r>
          </a:p>
          <a:p>
            <a:pPr marL="171450" indent="-171450">
              <a:buFont typeface="Arial" panose="020B0604020202020204" pitchFamily="34" charset="0"/>
              <a:buChar char="•"/>
            </a:pPr>
            <a:r>
              <a:rPr lang="en-GB" sz="1800" dirty="0"/>
              <a:t>Blend orally (card): modelling reading the sound and blending- encouraging children to tell us the sounds they need. </a:t>
            </a:r>
          </a:p>
          <a:p>
            <a:pPr marL="171450" indent="-171450">
              <a:buFont typeface="Arial" panose="020B0604020202020204" pitchFamily="34" charset="0"/>
              <a:buChar char="•"/>
            </a:pPr>
            <a:r>
              <a:rPr lang="en-GB" sz="1800" dirty="0"/>
              <a:t>Magnet sounds: children make the word, i.e., c-a-t. independently having a go at creating the same words practised before.</a:t>
            </a:r>
          </a:p>
          <a:p>
            <a:pPr marL="171450" indent="-171450">
              <a:buFont typeface="Arial" panose="020B0604020202020204" pitchFamily="34" charset="0"/>
              <a:buChar char="•"/>
            </a:pPr>
            <a:endParaRPr lang="en-GB" sz="1800" dirty="0"/>
          </a:p>
          <a:p>
            <a:pPr marL="171450" indent="-171450">
              <a:buFont typeface="Arial" panose="020B0604020202020204" pitchFamily="34" charset="0"/>
              <a:buChar char="•"/>
            </a:pPr>
            <a:r>
              <a:rPr lang="en-GB" sz="1800" u="sng" dirty="0"/>
              <a:t>FRED Fingers:</a:t>
            </a:r>
          </a:p>
          <a:p>
            <a:pPr marL="171450" indent="-171450">
              <a:buFont typeface="Arial" panose="020B0604020202020204" pitchFamily="34" charset="0"/>
              <a:buChar char="•"/>
            </a:pPr>
            <a:r>
              <a:rPr lang="en-GB" sz="1800" dirty="0"/>
              <a:t>Done once the children are blending independently</a:t>
            </a:r>
          </a:p>
          <a:p>
            <a:pPr marL="171450" indent="-171450">
              <a:buFont typeface="Arial" panose="020B0604020202020204" pitchFamily="34" charset="0"/>
              <a:buChar char="•"/>
            </a:pPr>
            <a:endParaRPr lang="en-GB" sz="1800" dirty="0"/>
          </a:p>
        </p:txBody>
      </p:sp>
      <p:sp>
        <p:nvSpPr>
          <p:cNvPr id="4" name="Slide Number Placeholder 3"/>
          <p:cNvSpPr>
            <a:spLocks noGrp="1"/>
          </p:cNvSpPr>
          <p:nvPr>
            <p:ph type="sldNum" sz="quarter" idx="5"/>
          </p:nvPr>
        </p:nvSpPr>
        <p:spPr/>
        <p:txBody>
          <a:bodyPr/>
          <a:lstStyle/>
          <a:p>
            <a:fld id="{DCF7B7A7-7E6C-FB43-A67E-D3A12D47F6FC}" type="slidenum">
              <a:rPr lang="en-GB" smtClean="0"/>
              <a:t>9</a:t>
            </a:fld>
            <a:endParaRPr lang="en-GB"/>
          </a:p>
        </p:txBody>
      </p:sp>
    </p:spTree>
    <p:extLst>
      <p:ext uri="{BB962C8B-B14F-4D97-AF65-F5344CB8AC3E}">
        <p14:creationId xmlns:p14="http://schemas.microsoft.com/office/powerpoint/2010/main" val="24131717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will also send home some common exception words for you to practice.</a:t>
            </a:r>
          </a:p>
          <a:p>
            <a:endParaRPr lang="en-GB" dirty="0"/>
          </a:p>
        </p:txBody>
      </p:sp>
      <p:sp>
        <p:nvSpPr>
          <p:cNvPr id="4" name="Slide Number Placeholder 3"/>
          <p:cNvSpPr>
            <a:spLocks noGrp="1"/>
          </p:cNvSpPr>
          <p:nvPr>
            <p:ph type="sldNum" sz="quarter" idx="5"/>
          </p:nvPr>
        </p:nvSpPr>
        <p:spPr/>
        <p:txBody>
          <a:bodyPr/>
          <a:lstStyle/>
          <a:p>
            <a:fld id="{DCF7B7A7-7E6C-FB43-A67E-D3A12D47F6FC}" type="slidenum">
              <a:rPr lang="en-GB" smtClean="0"/>
              <a:t>10</a:t>
            </a:fld>
            <a:endParaRPr lang="en-GB"/>
          </a:p>
        </p:txBody>
      </p:sp>
    </p:spTree>
    <p:extLst>
      <p:ext uri="{BB962C8B-B14F-4D97-AF65-F5344CB8AC3E}">
        <p14:creationId xmlns:p14="http://schemas.microsoft.com/office/powerpoint/2010/main" val="19281072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CF7B7A7-7E6C-FB43-A67E-D3A12D47F6FC}" type="slidenum">
              <a:rPr lang="en-GB" smtClean="0"/>
              <a:t>11</a:t>
            </a:fld>
            <a:endParaRPr lang="en-GB"/>
          </a:p>
        </p:txBody>
      </p:sp>
    </p:spTree>
    <p:extLst>
      <p:ext uri="{BB962C8B-B14F-4D97-AF65-F5344CB8AC3E}">
        <p14:creationId xmlns:p14="http://schemas.microsoft.com/office/powerpoint/2010/main" val="15111209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note:</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books sent home are designed to be easy and for children to be fluent. This will aid confidence as well as a pleasure for reading. This reinforces sounds that have been learnt within school.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It should not be difficult nor should they need constant support- if they hesitate please remind them to read the words using special friends and FRED talk.</a:t>
            </a:r>
            <a:endParaRPr lang="en-US" dirty="0"/>
          </a:p>
          <a:p>
            <a:endParaRPr lang="en-GB" dirty="0"/>
          </a:p>
        </p:txBody>
      </p:sp>
      <p:sp>
        <p:nvSpPr>
          <p:cNvPr id="4" name="Slide Number Placeholder 3"/>
          <p:cNvSpPr>
            <a:spLocks noGrp="1"/>
          </p:cNvSpPr>
          <p:nvPr>
            <p:ph type="sldNum" sz="quarter" idx="5"/>
          </p:nvPr>
        </p:nvSpPr>
        <p:spPr/>
        <p:txBody>
          <a:bodyPr/>
          <a:lstStyle/>
          <a:p>
            <a:fld id="{DCF7B7A7-7E6C-FB43-A67E-D3A12D47F6FC}" type="slidenum">
              <a:rPr lang="en-GB" smtClean="0"/>
              <a:t>12</a:t>
            </a:fld>
            <a:endParaRPr lang="en-GB"/>
          </a:p>
        </p:txBody>
      </p:sp>
    </p:spTree>
    <p:extLst>
      <p:ext uri="{BB962C8B-B14F-4D97-AF65-F5344CB8AC3E}">
        <p14:creationId xmlns:p14="http://schemas.microsoft.com/office/powerpoint/2010/main" val="8710149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CF7B7A7-7E6C-FB43-A67E-D3A12D47F6FC}" type="slidenum">
              <a:rPr lang="en-GB" smtClean="0"/>
              <a:t>17</a:t>
            </a:fld>
            <a:endParaRPr lang="en-GB"/>
          </a:p>
        </p:txBody>
      </p:sp>
    </p:spTree>
    <p:extLst>
      <p:ext uri="{BB962C8B-B14F-4D97-AF65-F5344CB8AC3E}">
        <p14:creationId xmlns:p14="http://schemas.microsoft.com/office/powerpoint/2010/main" val="28894260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9/6/2023</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742931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9/6/2023</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9873542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9/6/2023</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3278839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9/6/2023</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188043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9/6/2023</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100056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9/6/2023</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418480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9/6/2023</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6223444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9/6/2023</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58816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9/6/2023</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75056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9/6/2023</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688688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9/6/2023</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2464649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9/6/2023</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1481260533"/>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5" r:id="rId6"/>
    <p:sldLayoutId id="2147483680" r:id="rId7"/>
    <p:sldLayoutId id="2147483681" r:id="rId8"/>
    <p:sldLayoutId id="2147483682" r:id="rId9"/>
    <p:sldLayoutId id="2147483684" r:id="rId10"/>
    <p:sldLayoutId id="2147483683" r:id="rId11"/>
  </p:sldLayoutIdLst>
  <p:txStyles>
    <p:titleStyle>
      <a:lvl1pPr algn="l" defTabSz="914400" rtl="0" eaLnBrk="1" latinLnBrk="0" hangingPunct="1">
        <a:lnSpc>
          <a:spcPct val="100000"/>
        </a:lnSpc>
        <a:spcBef>
          <a:spcPct val="0"/>
        </a:spcBef>
        <a:buNone/>
        <a:defRPr sz="5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schoolreadinglist.co.uk/reading-lists-for-ks1-school-pupils/100-best-picture-books-to-read-before-you-are-5-years-old/"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White letters in 3D form">
            <a:extLst>
              <a:ext uri="{FF2B5EF4-FFF2-40B4-BE49-F238E27FC236}">
                <a16:creationId xmlns:a16="http://schemas.microsoft.com/office/drawing/2014/main" id="{A97FA6F5-E274-7A19-C254-13B29FA49399}"/>
              </a:ext>
            </a:extLst>
          </p:cNvPr>
          <p:cNvPicPr>
            <a:picLocks noChangeAspect="1"/>
          </p:cNvPicPr>
          <p:nvPr/>
        </p:nvPicPr>
        <p:blipFill rotWithShape="1">
          <a:blip r:embed="rId3">
            <a:alphaModFix amt="50000"/>
          </a:blip>
          <a:srcRect t="5445" r="-1" b="15029"/>
          <a:stretch/>
        </p:blipFill>
        <p:spPr>
          <a:xfrm>
            <a:off x="20" y="10"/>
            <a:ext cx="12188930" cy="6857990"/>
          </a:xfrm>
          <a:prstGeom prst="rect">
            <a:avLst/>
          </a:prstGeom>
        </p:spPr>
      </p:pic>
      <p:sp>
        <p:nvSpPr>
          <p:cNvPr id="2" name="Title 1">
            <a:extLst>
              <a:ext uri="{FF2B5EF4-FFF2-40B4-BE49-F238E27FC236}">
                <a16:creationId xmlns:a16="http://schemas.microsoft.com/office/drawing/2014/main" id="{D0B9C1BA-726E-CA7D-AFFD-711E60FFE08C}"/>
              </a:ext>
            </a:extLst>
          </p:cNvPr>
          <p:cNvSpPr>
            <a:spLocks noGrp="1"/>
          </p:cNvSpPr>
          <p:nvPr>
            <p:ph type="ctrTitle"/>
          </p:nvPr>
        </p:nvSpPr>
        <p:spPr>
          <a:xfrm>
            <a:off x="1524000" y="1122363"/>
            <a:ext cx="9144000" cy="3063240"/>
          </a:xfrm>
        </p:spPr>
        <p:txBody>
          <a:bodyPr>
            <a:normAutofit/>
          </a:bodyPr>
          <a:lstStyle/>
          <a:p>
            <a:pPr algn="ctr"/>
            <a:r>
              <a:rPr lang="en-GB" sz="10800" u="sng" dirty="0"/>
              <a:t>Read Write inc. Phonics</a:t>
            </a:r>
          </a:p>
        </p:txBody>
      </p:sp>
      <p:sp>
        <p:nvSpPr>
          <p:cNvPr id="3" name="Subtitle 2">
            <a:extLst>
              <a:ext uri="{FF2B5EF4-FFF2-40B4-BE49-F238E27FC236}">
                <a16:creationId xmlns:a16="http://schemas.microsoft.com/office/drawing/2014/main" id="{7DF19887-D75D-2C50-5179-F656067BC2CD}"/>
              </a:ext>
            </a:extLst>
          </p:cNvPr>
          <p:cNvSpPr>
            <a:spLocks noGrp="1"/>
          </p:cNvSpPr>
          <p:nvPr>
            <p:ph type="subTitle" idx="1"/>
          </p:nvPr>
        </p:nvSpPr>
        <p:spPr>
          <a:xfrm>
            <a:off x="1527048" y="4599432"/>
            <a:ext cx="9144000" cy="1536192"/>
          </a:xfrm>
        </p:spPr>
        <p:txBody>
          <a:bodyPr>
            <a:normAutofit/>
          </a:bodyPr>
          <a:lstStyle/>
          <a:p>
            <a:pPr algn="ctr"/>
            <a:r>
              <a:rPr lang="en-GB" sz="4000" b="1" dirty="0"/>
              <a:t>A quick parents guide to your child’s early reading.</a:t>
            </a:r>
          </a:p>
        </p:txBody>
      </p:sp>
      <p:sp>
        <p:nvSpPr>
          <p:cNvPr id="11" name="Rectangle 6">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267037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47B6BBF-09F2-4A29-AE4E-3771E2924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A1645B-83EE-0CF9-1ACB-27A02E889805}"/>
              </a:ext>
            </a:extLst>
          </p:cNvPr>
          <p:cNvSpPr>
            <a:spLocks noGrp="1"/>
          </p:cNvSpPr>
          <p:nvPr>
            <p:ph type="title"/>
          </p:nvPr>
        </p:nvSpPr>
        <p:spPr>
          <a:xfrm>
            <a:off x="635000" y="634029"/>
            <a:ext cx="10921640" cy="1314698"/>
          </a:xfrm>
        </p:spPr>
        <p:txBody>
          <a:bodyPr anchor="ctr">
            <a:normAutofit/>
          </a:bodyPr>
          <a:lstStyle/>
          <a:p>
            <a:pPr algn="ctr"/>
            <a:r>
              <a:rPr lang="en-GB" sz="7200" u="sng" dirty="0"/>
              <a:t>Purpose of the meeting…</a:t>
            </a:r>
          </a:p>
        </p:txBody>
      </p:sp>
      <p:sp>
        <p:nvSpPr>
          <p:cNvPr id="11" name="Rectangle 22">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48305" y="2241737"/>
            <a:ext cx="10900219" cy="18288"/>
          </a:xfrm>
          <a:custGeom>
            <a:avLst/>
            <a:gdLst>
              <a:gd name="connsiteX0" fmla="*/ 0 w 10900219"/>
              <a:gd name="connsiteY0" fmla="*/ 0 h 18288"/>
              <a:gd name="connsiteX1" fmla="*/ 463259 w 10900219"/>
              <a:gd name="connsiteY1" fmla="*/ 0 h 18288"/>
              <a:gd name="connsiteX2" fmla="*/ 1144523 w 10900219"/>
              <a:gd name="connsiteY2" fmla="*/ 0 h 18288"/>
              <a:gd name="connsiteX3" fmla="*/ 1934789 w 10900219"/>
              <a:gd name="connsiteY3" fmla="*/ 0 h 18288"/>
              <a:gd name="connsiteX4" fmla="*/ 2289046 w 10900219"/>
              <a:gd name="connsiteY4" fmla="*/ 0 h 18288"/>
              <a:gd name="connsiteX5" fmla="*/ 2643303 w 10900219"/>
              <a:gd name="connsiteY5" fmla="*/ 0 h 18288"/>
              <a:gd name="connsiteX6" fmla="*/ 3542571 w 10900219"/>
              <a:gd name="connsiteY6" fmla="*/ 0 h 18288"/>
              <a:gd name="connsiteX7" fmla="*/ 4223835 w 10900219"/>
              <a:gd name="connsiteY7" fmla="*/ 0 h 18288"/>
              <a:gd name="connsiteX8" fmla="*/ 4578092 w 10900219"/>
              <a:gd name="connsiteY8" fmla="*/ 0 h 18288"/>
              <a:gd name="connsiteX9" fmla="*/ 5259356 w 10900219"/>
              <a:gd name="connsiteY9" fmla="*/ 0 h 18288"/>
              <a:gd name="connsiteX10" fmla="*/ 6158624 w 10900219"/>
              <a:gd name="connsiteY10" fmla="*/ 0 h 18288"/>
              <a:gd name="connsiteX11" fmla="*/ 6730885 w 10900219"/>
              <a:gd name="connsiteY11" fmla="*/ 0 h 18288"/>
              <a:gd name="connsiteX12" fmla="*/ 7303147 w 10900219"/>
              <a:gd name="connsiteY12" fmla="*/ 0 h 18288"/>
              <a:gd name="connsiteX13" fmla="*/ 7984410 w 10900219"/>
              <a:gd name="connsiteY13" fmla="*/ 0 h 18288"/>
              <a:gd name="connsiteX14" fmla="*/ 8774676 w 10900219"/>
              <a:gd name="connsiteY14" fmla="*/ 0 h 18288"/>
              <a:gd name="connsiteX15" fmla="*/ 9564942 w 10900219"/>
              <a:gd name="connsiteY15" fmla="*/ 0 h 18288"/>
              <a:gd name="connsiteX16" fmla="*/ 10900219 w 10900219"/>
              <a:gd name="connsiteY16" fmla="*/ 0 h 18288"/>
              <a:gd name="connsiteX17" fmla="*/ 10900219 w 10900219"/>
              <a:gd name="connsiteY17" fmla="*/ 18288 h 18288"/>
              <a:gd name="connsiteX18" fmla="*/ 10436960 w 10900219"/>
              <a:gd name="connsiteY18" fmla="*/ 18288 h 18288"/>
              <a:gd name="connsiteX19" fmla="*/ 9537692 w 10900219"/>
              <a:gd name="connsiteY19" fmla="*/ 18288 h 18288"/>
              <a:gd name="connsiteX20" fmla="*/ 8856428 w 10900219"/>
              <a:gd name="connsiteY20" fmla="*/ 18288 h 18288"/>
              <a:gd name="connsiteX21" fmla="*/ 8502171 w 10900219"/>
              <a:gd name="connsiteY21" fmla="*/ 18288 h 18288"/>
              <a:gd name="connsiteX22" fmla="*/ 7820907 w 10900219"/>
              <a:gd name="connsiteY22" fmla="*/ 18288 h 18288"/>
              <a:gd name="connsiteX23" fmla="*/ 7248646 w 10900219"/>
              <a:gd name="connsiteY23" fmla="*/ 18288 h 18288"/>
              <a:gd name="connsiteX24" fmla="*/ 6676384 w 10900219"/>
              <a:gd name="connsiteY24" fmla="*/ 18288 h 18288"/>
              <a:gd name="connsiteX25" fmla="*/ 6104123 w 10900219"/>
              <a:gd name="connsiteY25" fmla="*/ 18288 h 18288"/>
              <a:gd name="connsiteX26" fmla="*/ 5531861 w 10900219"/>
              <a:gd name="connsiteY26" fmla="*/ 18288 h 18288"/>
              <a:gd name="connsiteX27" fmla="*/ 4741595 w 10900219"/>
              <a:gd name="connsiteY27" fmla="*/ 18288 h 18288"/>
              <a:gd name="connsiteX28" fmla="*/ 4060332 w 10900219"/>
              <a:gd name="connsiteY28" fmla="*/ 18288 h 18288"/>
              <a:gd name="connsiteX29" fmla="*/ 3706074 w 10900219"/>
              <a:gd name="connsiteY29" fmla="*/ 18288 h 18288"/>
              <a:gd name="connsiteX30" fmla="*/ 3133813 w 10900219"/>
              <a:gd name="connsiteY30" fmla="*/ 18288 h 18288"/>
              <a:gd name="connsiteX31" fmla="*/ 2343547 w 10900219"/>
              <a:gd name="connsiteY31" fmla="*/ 18288 h 18288"/>
              <a:gd name="connsiteX32" fmla="*/ 1880288 w 10900219"/>
              <a:gd name="connsiteY32" fmla="*/ 18288 h 18288"/>
              <a:gd name="connsiteX33" fmla="*/ 981020 w 10900219"/>
              <a:gd name="connsiteY33" fmla="*/ 18288 h 18288"/>
              <a:gd name="connsiteX34" fmla="*/ 0 w 10900219"/>
              <a:gd name="connsiteY34" fmla="*/ 18288 h 18288"/>
              <a:gd name="connsiteX35" fmla="*/ 0 w 10900219"/>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900219" h="18288" fill="none" extrusionOk="0">
                <a:moveTo>
                  <a:pt x="0" y="0"/>
                </a:moveTo>
                <a:cubicBezTo>
                  <a:pt x="118469" y="-6619"/>
                  <a:pt x="329397" y="-5525"/>
                  <a:pt x="463259" y="0"/>
                </a:cubicBezTo>
                <a:cubicBezTo>
                  <a:pt x="597121" y="5525"/>
                  <a:pt x="866598" y="4881"/>
                  <a:pt x="1144523" y="0"/>
                </a:cubicBezTo>
                <a:cubicBezTo>
                  <a:pt x="1422448" y="-4881"/>
                  <a:pt x="1761178" y="17159"/>
                  <a:pt x="1934789" y="0"/>
                </a:cubicBezTo>
                <a:cubicBezTo>
                  <a:pt x="2108400" y="-17159"/>
                  <a:pt x="2119134" y="-4032"/>
                  <a:pt x="2289046" y="0"/>
                </a:cubicBezTo>
                <a:cubicBezTo>
                  <a:pt x="2458958" y="4032"/>
                  <a:pt x="2472610" y="15385"/>
                  <a:pt x="2643303" y="0"/>
                </a:cubicBezTo>
                <a:cubicBezTo>
                  <a:pt x="2813996" y="-15385"/>
                  <a:pt x="3334189" y="-21234"/>
                  <a:pt x="3542571" y="0"/>
                </a:cubicBezTo>
                <a:cubicBezTo>
                  <a:pt x="3750953" y="21234"/>
                  <a:pt x="3991639" y="13212"/>
                  <a:pt x="4223835" y="0"/>
                </a:cubicBezTo>
                <a:cubicBezTo>
                  <a:pt x="4456031" y="-13212"/>
                  <a:pt x="4466914" y="13318"/>
                  <a:pt x="4578092" y="0"/>
                </a:cubicBezTo>
                <a:cubicBezTo>
                  <a:pt x="4689270" y="-13318"/>
                  <a:pt x="5120635" y="31363"/>
                  <a:pt x="5259356" y="0"/>
                </a:cubicBezTo>
                <a:cubicBezTo>
                  <a:pt x="5398077" y="-31363"/>
                  <a:pt x="5954119" y="-7091"/>
                  <a:pt x="6158624" y="0"/>
                </a:cubicBezTo>
                <a:cubicBezTo>
                  <a:pt x="6363129" y="7091"/>
                  <a:pt x="6535071" y="-8480"/>
                  <a:pt x="6730885" y="0"/>
                </a:cubicBezTo>
                <a:cubicBezTo>
                  <a:pt x="6926699" y="8480"/>
                  <a:pt x="7091018" y="19194"/>
                  <a:pt x="7303147" y="0"/>
                </a:cubicBezTo>
                <a:cubicBezTo>
                  <a:pt x="7515276" y="-19194"/>
                  <a:pt x="7840361" y="30755"/>
                  <a:pt x="7984410" y="0"/>
                </a:cubicBezTo>
                <a:cubicBezTo>
                  <a:pt x="8128459" y="-30755"/>
                  <a:pt x="8498590" y="39460"/>
                  <a:pt x="8774676" y="0"/>
                </a:cubicBezTo>
                <a:cubicBezTo>
                  <a:pt x="9050762" y="-39460"/>
                  <a:pt x="9204381" y="36508"/>
                  <a:pt x="9564942" y="0"/>
                </a:cubicBezTo>
                <a:cubicBezTo>
                  <a:pt x="9925503" y="-36508"/>
                  <a:pt x="10235542" y="59225"/>
                  <a:pt x="10900219" y="0"/>
                </a:cubicBezTo>
                <a:cubicBezTo>
                  <a:pt x="10900865" y="4451"/>
                  <a:pt x="10900709" y="9226"/>
                  <a:pt x="10900219" y="18288"/>
                </a:cubicBezTo>
                <a:cubicBezTo>
                  <a:pt x="10675942" y="21751"/>
                  <a:pt x="10609372" y="26977"/>
                  <a:pt x="10436960" y="18288"/>
                </a:cubicBezTo>
                <a:cubicBezTo>
                  <a:pt x="10264548" y="9599"/>
                  <a:pt x="9961150" y="-11074"/>
                  <a:pt x="9537692" y="18288"/>
                </a:cubicBezTo>
                <a:cubicBezTo>
                  <a:pt x="9114234" y="47650"/>
                  <a:pt x="9087386" y="35169"/>
                  <a:pt x="8856428" y="18288"/>
                </a:cubicBezTo>
                <a:cubicBezTo>
                  <a:pt x="8625470" y="1407"/>
                  <a:pt x="8634361" y="13786"/>
                  <a:pt x="8502171" y="18288"/>
                </a:cubicBezTo>
                <a:cubicBezTo>
                  <a:pt x="8369981" y="22790"/>
                  <a:pt x="8132296" y="22561"/>
                  <a:pt x="7820907" y="18288"/>
                </a:cubicBezTo>
                <a:cubicBezTo>
                  <a:pt x="7509518" y="14015"/>
                  <a:pt x="7432447" y="29431"/>
                  <a:pt x="7248646" y="18288"/>
                </a:cubicBezTo>
                <a:cubicBezTo>
                  <a:pt x="7064845" y="7145"/>
                  <a:pt x="6954380" y="2746"/>
                  <a:pt x="6676384" y="18288"/>
                </a:cubicBezTo>
                <a:cubicBezTo>
                  <a:pt x="6398388" y="33830"/>
                  <a:pt x="6292480" y="-4579"/>
                  <a:pt x="6104123" y="18288"/>
                </a:cubicBezTo>
                <a:cubicBezTo>
                  <a:pt x="5915766" y="41155"/>
                  <a:pt x="5703359" y="-8437"/>
                  <a:pt x="5531861" y="18288"/>
                </a:cubicBezTo>
                <a:cubicBezTo>
                  <a:pt x="5360363" y="45013"/>
                  <a:pt x="5056784" y="-12121"/>
                  <a:pt x="4741595" y="18288"/>
                </a:cubicBezTo>
                <a:cubicBezTo>
                  <a:pt x="4426406" y="48697"/>
                  <a:pt x="4364529" y="-10910"/>
                  <a:pt x="4060332" y="18288"/>
                </a:cubicBezTo>
                <a:cubicBezTo>
                  <a:pt x="3756135" y="47486"/>
                  <a:pt x="3816049" y="13364"/>
                  <a:pt x="3706074" y="18288"/>
                </a:cubicBezTo>
                <a:cubicBezTo>
                  <a:pt x="3596099" y="23212"/>
                  <a:pt x="3382238" y="37686"/>
                  <a:pt x="3133813" y="18288"/>
                </a:cubicBezTo>
                <a:cubicBezTo>
                  <a:pt x="2885388" y="-1110"/>
                  <a:pt x="2523125" y="15465"/>
                  <a:pt x="2343547" y="18288"/>
                </a:cubicBezTo>
                <a:cubicBezTo>
                  <a:pt x="2163969" y="21111"/>
                  <a:pt x="1985160" y="33196"/>
                  <a:pt x="1880288" y="18288"/>
                </a:cubicBezTo>
                <a:cubicBezTo>
                  <a:pt x="1775416" y="3380"/>
                  <a:pt x="1261751" y="-9914"/>
                  <a:pt x="981020" y="18288"/>
                </a:cubicBezTo>
                <a:cubicBezTo>
                  <a:pt x="700289" y="46490"/>
                  <a:pt x="314212" y="-15659"/>
                  <a:pt x="0" y="18288"/>
                </a:cubicBezTo>
                <a:cubicBezTo>
                  <a:pt x="-213" y="9468"/>
                  <a:pt x="187" y="4459"/>
                  <a:pt x="0" y="0"/>
                </a:cubicBezTo>
                <a:close/>
              </a:path>
              <a:path w="10900219" h="18288" stroke="0" extrusionOk="0">
                <a:moveTo>
                  <a:pt x="0" y="0"/>
                </a:moveTo>
                <a:cubicBezTo>
                  <a:pt x="269624" y="3698"/>
                  <a:pt x="383061" y="-5818"/>
                  <a:pt x="572261" y="0"/>
                </a:cubicBezTo>
                <a:cubicBezTo>
                  <a:pt x="761461" y="5818"/>
                  <a:pt x="826360" y="-1890"/>
                  <a:pt x="926519" y="0"/>
                </a:cubicBezTo>
                <a:cubicBezTo>
                  <a:pt x="1026678" y="1890"/>
                  <a:pt x="1621671" y="-1096"/>
                  <a:pt x="1825787" y="0"/>
                </a:cubicBezTo>
                <a:cubicBezTo>
                  <a:pt x="2029903" y="1096"/>
                  <a:pt x="2212612" y="17145"/>
                  <a:pt x="2398048" y="0"/>
                </a:cubicBezTo>
                <a:cubicBezTo>
                  <a:pt x="2583484" y="-17145"/>
                  <a:pt x="2739759" y="-14168"/>
                  <a:pt x="2970310" y="0"/>
                </a:cubicBezTo>
                <a:cubicBezTo>
                  <a:pt x="3200861" y="14168"/>
                  <a:pt x="3502691" y="33180"/>
                  <a:pt x="3869578" y="0"/>
                </a:cubicBezTo>
                <a:cubicBezTo>
                  <a:pt x="4236465" y="-33180"/>
                  <a:pt x="4122134" y="-10470"/>
                  <a:pt x="4332837" y="0"/>
                </a:cubicBezTo>
                <a:cubicBezTo>
                  <a:pt x="4543540" y="10470"/>
                  <a:pt x="4834652" y="3572"/>
                  <a:pt x="5232105" y="0"/>
                </a:cubicBezTo>
                <a:cubicBezTo>
                  <a:pt x="5629558" y="-3572"/>
                  <a:pt x="5773178" y="-6604"/>
                  <a:pt x="6131373" y="0"/>
                </a:cubicBezTo>
                <a:cubicBezTo>
                  <a:pt x="6489568" y="6604"/>
                  <a:pt x="6621532" y="18870"/>
                  <a:pt x="6812637" y="0"/>
                </a:cubicBezTo>
                <a:cubicBezTo>
                  <a:pt x="7003742" y="-18870"/>
                  <a:pt x="7311146" y="18959"/>
                  <a:pt x="7711905" y="0"/>
                </a:cubicBezTo>
                <a:cubicBezTo>
                  <a:pt x="8112664" y="-18959"/>
                  <a:pt x="8080793" y="-24744"/>
                  <a:pt x="8284166" y="0"/>
                </a:cubicBezTo>
                <a:cubicBezTo>
                  <a:pt x="8487539" y="24744"/>
                  <a:pt x="8615041" y="-1627"/>
                  <a:pt x="8856428" y="0"/>
                </a:cubicBezTo>
                <a:cubicBezTo>
                  <a:pt x="9097815" y="1627"/>
                  <a:pt x="9475052" y="26322"/>
                  <a:pt x="9646694" y="0"/>
                </a:cubicBezTo>
                <a:cubicBezTo>
                  <a:pt x="9818336" y="-26322"/>
                  <a:pt x="9938906" y="-121"/>
                  <a:pt x="10218955" y="0"/>
                </a:cubicBezTo>
                <a:cubicBezTo>
                  <a:pt x="10499004" y="121"/>
                  <a:pt x="10697467" y="15326"/>
                  <a:pt x="10900219" y="0"/>
                </a:cubicBezTo>
                <a:cubicBezTo>
                  <a:pt x="10899812" y="8690"/>
                  <a:pt x="10900065" y="14141"/>
                  <a:pt x="10900219" y="18288"/>
                </a:cubicBezTo>
                <a:cubicBezTo>
                  <a:pt x="10543007" y="31201"/>
                  <a:pt x="10472057" y="15684"/>
                  <a:pt x="10109953" y="18288"/>
                </a:cubicBezTo>
                <a:cubicBezTo>
                  <a:pt x="9747849" y="20892"/>
                  <a:pt x="9872856" y="33007"/>
                  <a:pt x="9755696" y="18288"/>
                </a:cubicBezTo>
                <a:cubicBezTo>
                  <a:pt x="9638536" y="3569"/>
                  <a:pt x="9442681" y="6596"/>
                  <a:pt x="9292437" y="18288"/>
                </a:cubicBezTo>
                <a:cubicBezTo>
                  <a:pt x="9142193" y="29980"/>
                  <a:pt x="8817861" y="-11343"/>
                  <a:pt x="8393169" y="18288"/>
                </a:cubicBezTo>
                <a:cubicBezTo>
                  <a:pt x="7968477" y="47919"/>
                  <a:pt x="7919655" y="23228"/>
                  <a:pt x="7711905" y="18288"/>
                </a:cubicBezTo>
                <a:cubicBezTo>
                  <a:pt x="7504155" y="13348"/>
                  <a:pt x="7365667" y="6452"/>
                  <a:pt x="7248646" y="18288"/>
                </a:cubicBezTo>
                <a:cubicBezTo>
                  <a:pt x="7131625" y="30124"/>
                  <a:pt x="6776155" y="2871"/>
                  <a:pt x="6567382" y="18288"/>
                </a:cubicBezTo>
                <a:cubicBezTo>
                  <a:pt x="6358609" y="33705"/>
                  <a:pt x="6372933" y="1091"/>
                  <a:pt x="6213125" y="18288"/>
                </a:cubicBezTo>
                <a:cubicBezTo>
                  <a:pt x="6053317" y="35485"/>
                  <a:pt x="5980913" y="1290"/>
                  <a:pt x="5858868" y="18288"/>
                </a:cubicBezTo>
                <a:cubicBezTo>
                  <a:pt x="5736823" y="35286"/>
                  <a:pt x="5481395" y="5492"/>
                  <a:pt x="5177604" y="18288"/>
                </a:cubicBezTo>
                <a:cubicBezTo>
                  <a:pt x="4873813" y="31084"/>
                  <a:pt x="4854222" y="37160"/>
                  <a:pt x="4714345" y="18288"/>
                </a:cubicBezTo>
                <a:cubicBezTo>
                  <a:pt x="4574468" y="-584"/>
                  <a:pt x="4298550" y="22981"/>
                  <a:pt x="3924079" y="18288"/>
                </a:cubicBezTo>
                <a:cubicBezTo>
                  <a:pt x="3549608" y="13595"/>
                  <a:pt x="3645461" y="-921"/>
                  <a:pt x="3460820" y="18288"/>
                </a:cubicBezTo>
                <a:cubicBezTo>
                  <a:pt x="3276179" y="37497"/>
                  <a:pt x="3004470" y="-15027"/>
                  <a:pt x="2670554" y="18288"/>
                </a:cubicBezTo>
                <a:cubicBezTo>
                  <a:pt x="2336638" y="51603"/>
                  <a:pt x="2425773" y="17517"/>
                  <a:pt x="2316297" y="18288"/>
                </a:cubicBezTo>
                <a:cubicBezTo>
                  <a:pt x="2206821" y="19059"/>
                  <a:pt x="1757890" y="42158"/>
                  <a:pt x="1526031" y="18288"/>
                </a:cubicBezTo>
                <a:cubicBezTo>
                  <a:pt x="1294172" y="-5582"/>
                  <a:pt x="1213137" y="12281"/>
                  <a:pt x="1062771" y="18288"/>
                </a:cubicBezTo>
                <a:cubicBezTo>
                  <a:pt x="912405" y="24295"/>
                  <a:pt x="829444" y="7304"/>
                  <a:pt x="708514" y="18288"/>
                </a:cubicBezTo>
                <a:cubicBezTo>
                  <a:pt x="587584" y="29272"/>
                  <a:pt x="227877" y="37311"/>
                  <a:pt x="0" y="18288"/>
                </a:cubicBezTo>
                <a:cubicBezTo>
                  <a:pt x="-53" y="11301"/>
                  <a:pt x="-649" y="7756"/>
                  <a:pt x="0" y="0"/>
                </a:cubicBezTo>
                <a:close/>
              </a:path>
            </a:pathLst>
          </a:custGeom>
          <a:solidFill>
            <a:srgbClr val="81A8AC"/>
          </a:solidFill>
          <a:ln w="34925">
            <a:solidFill>
              <a:srgbClr val="81A8AC"/>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D4DB83D8-8507-A0CD-A9AB-2BB807B054C6}"/>
              </a:ext>
            </a:extLst>
          </p:cNvPr>
          <p:cNvGraphicFramePr>
            <a:graphicFrameLocks noGrp="1"/>
          </p:cNvGraphicFramePr>
          <p:nvPr>
            <p:ph idx="1"/>
            <p:extLst>
              <p:ext uri="{D42A27DB-BD31-4B8C-83A1-F6EECF244321}">
                <p14:modId xmlns:p14="http://schemas.microsoft.com/office/powerpoint/2010/main" val="170626122"/>
              </p:ext>
            </p:extLst>
          </p:nvPr>
        </p:nvGraphicFramePr>
        <p:xfrm>
          <a:off x="632647" y="2805098"/>
          <a:ext cx="10915869" cy="34789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36719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0DB0B2-4039-D1D0-24AE-00D74E332CB1}"/>
              </a:ext>
            </a:extLst>
          </p:cNvPr>
          <p:cNvSpPr>
            <a:spLocks noGrp="1"/>
          </p:cNvSpPr>
          <p:nvPr>
            <p:ph type="title"/>
          </p:nvPr>
        </p:nvSpPr>
        <p:spPr>
          <a:xfrm>
            <a:off x="635000" y="640823"/>
            <a:ext cx="3418659" cy="5583148"/>
          </a:xfrm>
        </p:spPr>
        <p:txBody>
          <a:bodyPr anchor="ctr">
            <a:normAutofit/>
          </a:bodyPr>
          <a:lstStyle/>
          <a:p>
            <a:pPr>
              <a:lnSpc>
                <a:spcPct val="90000"/>
              </a:lnSpc>
            </a:pPr>
            <a:r>
              <a:rPr lang="en-GB" sz="5100" u="sng" dirty="0"/>
              <a:t>Phonics language:</a:t>
            </a:r>
            <a:br>
              <a:rPr lang="en-GB" sz="5100" dirty="0"/>
            </a:br>
            <a:r>
              <a:rPr lang="en-GB" sz="3200" dirty="0"/>
              <a:t>Key words and phrases that your child will hear throughout the year.</a:t>
            </a:r>
            <a:br>
              <a:rPr lang="en-GB" sz="5100" dirty="0"/>
            </a:br>
            <a:endParaRPr lang="en-GB" sz="5100" dirty="0"/>
          </a:p>
        </p:txBody>
      </p:sp>
      <p:sp>
        <p:nvSpPr>
          <p:cNvPr id="11" name="Rectangle 22">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14992" y="1557877"/>
            <a:ext cx="18288" cy="3749040"/>
          </a:xfrm>
          <a:custGeom>
            <a:avLst/>
            <a:gdLst>
              <a:gd name="connsiteX0" fmla="*/ 0 w 18288"/>
              <a:gd name="connsiteY0" fmla="*/ 0 h 3749040"/>
              <a:gd name="connsiteX1" fmla="*/ 18288 w 18288"/>
              <a:gd name="connsiteY1" fmla="*/ 0 h 3749040"/>
              <a:gd name="connsiteX2" fmla="*/ 18288 w 18288"/>
              <a:gd name="connsiteY2" fmla="*/ 662330 h 3749040"/>
              <a:gd name="connsiteX3" fmla="*/ 18288 w 18288"/>
              <a:gd name="connsiteY3" fmla="*/ 1174699 h 3749040"/>
              <a:gd name="connsiteX4" fmla="*/ 18288 w 18288"/>
              <a:gd name="connsiteY4" fmla="*/ 1724558 h 3749040"/>
              <a:gd name="connsiteX5" fmla="*/ 18288 w 18288"/>
              <a:gd name="connsiteY5" fmla="*/ 2424379 h 3749040"/>
              <a:gd name="connsiteX6" fmla="*/ 18288 w 18288"/>
              <a:gd name="connsiteY6" fmla="*/ 3049219 h 3749040"/>
              <a:gd name="connsiteX7" fmla="*/ 18288 w 18288"/>
              <a:gd name="connsiteY7" fmla="*/ 3749040 h 3749040"/>
              <a:gd name="connsiteX8" fmla="*/ 0 w 18288"/>
              <a:gd name="connsiteY8" fmla="*/ 3749040 h 3749040"/>
              <a:gd name="connsiteX9" fmla="*/ 0 w 18288"/>
              <a:gd name="connsiteY9" fmla="*/ 3236671 h 3749040"/>
              <a:gd name="connsiteX10" fmla="*/ 0 w 18288"/>
              <a:gd name="connsiteY10" fmla="*/ 2536850 h 3749040"/>
              <a:gd name="connsiteX11" fmla="*/ 0 w 18288"/>
              <a:gd name="connsiteY11" fmla="*/ 1874520 h 3749040"/>
              <a:gd name="connsiteX12" fmla="*/ 0 w 18288"/>
              <a:gd name="connsiteY12" fmla="*/ 1362151 h 3749040"/>
              <a:gd name="connsiteX13" fmla="*/ 0 w 18288"/>
              <a:gd name="connsiteY13" fmla="*/ 774802 h 3749040"/>
              <a:gd name="connsiteX14" fmla="*/ 0 w 18288"/>
              <a:gd name="connsiteY14" fmla="*/ 0 h 3749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288" h="3749040" fill="none" extrusionOk="0">
                <a:moveTo>
                  <a:pt x="0" y="0"/>
                </a:moveTo>
                <a:cubicBezTo>
                  <a:pt x="8690" y="407"/>
                  <a:pt x="14141" y="154"/>
                  <a:pt x="18288" y="0"/>
                </a:cubicBezTo>
                <a:cubicBezTo>
                  <a:pt x="34838" y="143586"/>
                  <a:pt x="-11860" y="333097"/>
                  <a:pt x="18288" y="662330"/>
                </a:cubicBezTo>
                <a:cubicBezTo>
                  <a:pt x="48436" y="991563"/>
                  <a:pt x="32813" y="1046681"/>
                  <a:pt x="18288" y="1174699"/>
                </a:cubicBezTo>
                <a:cubicBezTo>
                  <a:pt x="3763" y="1302717"/>
                  <a:pt x="40974" y="1467838"/>
                  <a:pt x="18288" y="1724558"/>
                </a:cubicBezTo>
                <a:cubicBezTo>
                  <a:pt x="-4398" y="1981278"/>
                  <a:pt x="36650" y="2215729"/>
                  <a:pt x="18288" y="2424379"/>
                </a:cubicBezTo>
                <a:cubicBezTo>
                  <a:pt x="-74" y="2633029"/>
                  <a:pt x="-9881" y="2874703"/>
                  <a:pt x="18288" y="3049219"/>
                </a:cubicBezTo>
                <a:cubicBezTo>
                  <a:pt x="46457" y="3223735"/>
                  <a:pt x="4078" y="3453850"/>
                  <a:pt x="18288" y="3749040"/>
                </a:cubicBezTo>
                <a:cubicBezTo>
                  <a:pt x="14465" y="3749751"/>
                  <a:pt x="7675" y="3748271"/>
                  <a:pt x="0" y="3749040"/>
                </a:cubicBezTo>
                <a:cubicBezTo>
                  <a:pt x="19669" y="3507959"/>
                  <a:pt x="-9883" y="3339386"/>
                  <a:pt x="0" y="3236671"/>
                </a:cubicBezTo>
                <a:cubicBezTo>
                  <a:pt x="9883" y="3133956"/>
                  <a:pt x="26871" y="2857214"/>
                  <a:pt x="0" y="2536850"/>
                </a:cubicBezTo>
                <a:cubicBezTo>
                  <a:pt x="-26871" y="2216486"/>
                  <a:pt x="4790" y="2156616"/>
                  <a:pt x="0" y="1874520"/>
                </a:cubicBezTo>
                <a:cubicBezTo>
                  <a:pt x="-4790" y="1592424"/>
                  <a:pt x="-3117" y="1558688"/>
                  <a:pt x="0" y="1362151"/>
                </a:cubicBezTo>
                <a:cubicBezTo>
                  <a:pt x="3117" y="1165614"/>
                  <a:pt x="16802" y="1045125"/>
                  <a:pt x="0" y="774802"/>
                </a:cubicBezTo>
                <a:cubicBezTo>
                  <a:pt x="-16802" y="504479"/>
                  <a:pt x="-29640" y="377701"/>
                  <a:pt x="0" y="0"/>
                </a:cubicBezTo>
                <a:close/>
              </a:path>
              <a:path w="18288" h="3749040" stroke="0" extrusionOk="0">
                <a:moveTo>
                  <a:pt x="0" y="0"/>
                </a:moveTo>
                <a:cubicBezTo>
                  <a:pt x="5341" y="9"/>
                  <a:pt x="11148" y="-611"/>
                  <a:pt x="18288" y="0"/>
                </a:cubicBezTo>
                <a:cubicBezTo>
                  <a:pt x="33352" y="227288"/>
                  <a:pt x="30894" y="278824"/>
                  <a:pt x="18288" y="512369"/>
                </a:cubicBezTo>
                <a:cubicBezTo>
                  <a:pt x="5682" y="745914"/>
                  <a:pt x="53060" y="998220"/>
                  <a:pt x="18288" y="1212190"/>
                </a:cubicBezTo>
                <a:cubicBezTo>
                  <a:pt x="-16484" y="1426160"/>
                  <a:pt x="35474" y="1585099"/>
                  <a:pt x="18288" y="1837030"/>
                </a:cubicBezTo>
                <a:cubicBezTo>
                  <a:pt x="1102" y="2088961"/>
                  <a:pt x="16704" y="2251948"/>
                  <a:pt x="18288" y="2386889"/>
                </a:cubicBezTo>
                <a:cubicBezTo>
                  <a:pt x="19872" y="2521830"/>
                  <a:pt x="5902" y="2679005"/>
                  <a:pt x="18288" y="2936748"/>
                </a:cubicBezTo>
                <a:cubicBezTo>
                  <a:pt x="30674" y="3194491"/>
                  <a:pt x="13809" y="3416052"/>
                  <a:pt x="18288" y="3749040"/>
                </a:cubicBezTo>
                <a:cubicBezTo>
                  <a:pt x="9729" y="3749861"/>
                  <a:pt x="3965" y="3749683"/>
                  <a:pt x="0" y="3749040"/>
                </a:cubicBezTo>
                <a:cubicBezTo>
                  <a:pt x="-10152" y="3632102"/>
                  <a:pt x="-5013" y="3340136"/>
                  <a:pt x="0" y="3236671"/>
                </a:cubicBezTo>
                <a:cubicBezTo>
                  <a:pt x="5013" y="3133206"/>
                  <a:pt x="-27249" y="2814766"/>
                  <a:pt x="0" y="2649322"/>
                </a:cubicBezTo>
                <a:cubicBezTo>
                  <a:pt x="27249" y="2483878"/>
                  <a:pt x="8506" y="2308131"/>
                  <a:pt x="0" y="2061972"/>
                </a:cubicBezTo>
                <a:cubicBezTo>
                  <a:pt x="-8506" y="1815813"/>
                  <a:pt x="-14267" y="1574470"/>
                  <a:pt x="0" y="1399642"/>
                </a:cubicBezTo>
                <a:cubicBezTo>
                  <a:pt x="14267" y="1224814"/>
                  <a:pt x="-24839" y="1011862"/>
                  <a:pt x="0" y="812292"/>
                </a:cubicBezTo>
                <a:cubicBezTo>
                  <a:pt x="24839" y="612722"/>
                  <a:pt x="20220" y="372179"/>
                  <a:pt x="0" y="0"/>
                </a:cubicBezTo>
                <a:close/>
              </a:path>
            </a:pathLst>
          </a:custGeom>
          <a:solidFill>
            <a:srgbClr val="81A8AC"/>
          </a:solidFill>
          <a:ln w="34925">
            <a:solidFill>
              <a:srgbClr val="81A8AC"/>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5545319-1821-DAC6-791A-9C09E1B2F41B}"/>
              </a:ext>
            </a:extLst>
          </p:cNvPr>
          <p:cNvGraphicFramePr>
            <a:graphicFrameLocks noGrp="1"/>
          </p:cNvGraphicFramePr>
          <p:nvPr>
            <p:ph idx="1"/>
            <p:extLst>
              <p:ext uri="{D42A27DB-BD31-4B8C-83A1-F6EECF244321}">
                <p14:modId xmlns:p14="http://schemas.microsoft.com/office/powerpoint/2010/main" val="118473369"/>
              </p:ext>
            </p:extLst>
          </p:nvPr>
        </p:nvGraphicFramePr>
        <p:xfrm>
          <a:off x="4193628" y="204952"/>
          <a:ext cx="7709967" cy="64953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741931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D04815-81F7-FB79-AFE5-569F65528D52}"/>
              </a:ext>
            </a:extLst>
          </p:cNvPr>
          <p:cNvSpPr>
            <a:spLocks noGrp="1"/>
          </p:cNvSpPr>
          <p:nvPr>
            <p:ph type="title"/>
          </p:nvPr>
        </p:nvSpPr>
        <p:spPr>
          <a:xfrm>
            <a:off x="576072" y="238539"/>
            <a:ext cx="11018520" cy="1434415"/>
          </a:xfrm>
        </p:spPr>
        <p:txBody>
          <a:bodyPr anchor="b">
            <a:normAutofit/>
          </a:bodyPr>
          <a:lstStyle/>
          <a:p>
            <a:r>
              <a:rPr lang="en-GB" sz="7200" u="sng"/>
              <a:t>Speed Sounds</a:t>
            </a:r>
          </a:p>
        </p:txBody>
      </p:sp>
      <p:sp>
        <p:nvSpPr>
          <p:cNvPr id="19"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6072" y="1817073"/>
            <a:ext cx="11018520" cy="18288"/>
          </a:xfrm>
          <a:custGeom>
            <a:avLst/>
            <a:gdLst>
              <a:gd name="connsiteX0" fmla="*/ 0 w 11018520"/>
              <a:gd name="connsiteY0" fmla="*/ 0 h 18288"/>
              <a:gd name="connsiteX1" fmla="*/ 468287 w 11018520"/>
              <a:gd name="connsiteY1" fmla="*/ 0 h 18288"/>
              <a:gd name="connsiteX2" fmla="*/ 1156945 w 11018520"/>
              <a:gd name="connsiteY2" fmla="*/ 0 h 18288"/>
              <a:gd name="connsiteX3" fmla="*/ 1955787 w 11018520"/>
              <a:gd name="connsiteY3" fmla="*/ 0 h 18288"/>
              <a:gd name="connsiteX4" fmla="*/ 2313889 w 11018520"/>
              <a:gd name="connsiteY4" fmla="*/ 0 h 18288"/>
              <a:gd name="connsiteX5" fmla="*/ 2671991 w 11018520"/>
              <a:gd name="connsiteY5" fmla="*/ 0 h 18288"/>
              <a:gd name="connsiteX6" fmla="*/ 3581019 w 11018520"/>
              <a:gd name="connsiteY6" fmla="*/ 0 h 18288"/>
              <a:gd name="connsiteX7" fmla="*/ 4269677 w 11018520"/>
              <a:gd name="connsiteY7" fmla="*/ 0 h 18288"/>
              <a:gd name="connsiteX8" fmla="*/ 4627778 w 11018520"/>
              <a:gd name="connsiteY8" fmla="*/ 0 h 18288"/>
              <a:gd name="connsiteX9" fmla="*/ 5316436 w 11018520"/>
              <a:gd name="connsiteY9" fmla="*/ 0 h 18288"/>
              <a:gd name="connsiteX10" fmla="*/ 6225464 w 11018520"/>
              <a:gd name="connsiteY10" fmla="*/ 0 h 18288"/>
              <a:gd name="connsiteX11" fmla="*/ 6803936 w 11018520"/>
              <a:gd name="connsiteY11" fmla="*/ 0 h 18288"/>
              <a:gd name="connsiteX12" fmla="*/ 7382408 w 11018520"/>
              <a:gd name="connsiteY12" fmla="*/ 0 h 18288"/>
              <a:gd name="connsiteX13" fmla="*/ 8071066 w 11018520"/>
              <a:gd name="connsiteY13" fmla="*/ 0 h 18288"/>
              <a:gd name="connsiteX14" fmla="*/ 8869909 w 11018520"/>
              <a:gd name="connsiteY14" fmla="*/ 0 h 18288"/>
              <a:gd name="connsiteX15" fmla="*/ 9668751 w 11018520"/>
              <a:gd name="connsiteY15" fmla="*/ 0 h 18288"/>
              <a:gd name="connsiteX16" fmla="*/ 11018520 w 11018520"/>
              <a:gd name="connsiteY16" fmla="*/ 0 h 18288"/>
              <a:gd name="connsiteX17" fmla="*/ 11018520 w 11018520"/>
              <a:gd name="connsiteY17" fmla="*/ 18288 h 18288"/>
              <a:gd name="connsiteX18" fmla="*/ 10550233 w 11018520"/>
              <a:gd name="connsiteY18" fmla="*/ 18288 h 18288"/>
              <a:gd name="connsiteX19" fmla="*/ 9641205 w 11018520"/>
              <a:gd name="connsiteY19" fmla="*/ 18288 h 18288"/>
              <a:gd name="connsiteX20" fmla="*/ 8952548 w 11018520"/>
              <a:gd name="connsiteY20" fmla="*/ 18288 h 18288"/>
              <a:gd name="connsiteX21" fmla="*/ 8594446 w 11018520"/>
              <a:gd name="connsiteY21" fmla="*/ 18288 h 18288"/>
              <a:gd name="connsiteX22" fmla="*/ 7905788 w 11018520"/>
              <a:gd name="connsiteY22" fmla="*/ 18288 h 18288"/>
              <a:gd name="connsiteX23" fmla="*/ 7327316 w 11018520"/>
              <a:gd name="connsiteY23" fmla="*/ 18288 h 18288"/>
              <a:gd name="connsiteX24" fmla="*/ 6748844 w 11018520"/>
              <a:gd name="connsiteY24" fmla="*/ 18288 h 18288"/>
              <a:gd name="connsiteX25" fmla="*/ 6170371 w 11018520"/>
              <a:gd name="connsiteY25" fmla="*/ 18288 h 18288"/>
              <a:gd name="connsiteX26" fmla="*/ 5591899 w 11018520"/>
              <a:gd name="connsiteY26" fmla="*/ 18288 h 18288"/>
              <a:gd name="connsiteX27" fmla="*/ 4793056 w 11018520"/>
              <a:gd name="connsiteY27" fmla="*/ 18288 h 18288"/>
              <a:gd name="connsiteX28" fmla="*/ 4104399 w 11018520"/>
              <a:gd name="connsiteY28" fmla="*/ 18288 h 18288"/>
              <a:gd name="connsiteX29" fmla="*/ 3746297 w 11018520"/>
              <a:gd name="connsiteY29" fmla="*/ 18288 h 18288"/>
              <a:gd name="connsiteX30" fmla="*/ 3167825 w 11018520"/>
              <a:gd name="connsiteY30" fmla="*/ 18288 h 18288"/>
              <a:gd name="connsiteX31" fmla="*/ 2368982 w 11018520"/>
              <a:gd name="connsiteY31" fmla="*/ 18288 h 18288"/>
              <a:gd name="connsiteX32" fmla="*/ 1900695 w 11018520"/>
              <a:gd name="connsiteY32" fmla="*/ 18288 h 18288"/>
              <a:gd name="connsiteX33" fmla="*/ 991667 w 11018520"/>
              <a:gd name="connsiteY33" fmla="*/ 18288 h 18288"/>
              <a:gd name="connsiteX34" fmla="*/ 0 w 11018520"/>
              <a:gd name="connsiteY34" fmla="*/ 18288 h 18288"/>
              <a:gd name="connsiteX35" fmla="*/ 0 w 11018520"/>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018520" h="18288" fill="none" extrusionOk="0">
                <a:moveTo>
                  <a:pt x="0" y="0"/>
                </a:moveTo>
                <a:cubicBezTo>
                  <a:pt x="176840" y="19448"/>
                  <a:pt x="369510" y="1686"/>
                  <a:pt x="468287" y="0"/>
                </a:cubicBezTo>
                <a:cubicBezTo>
                  <a:pt x="567064" y="-1686"/>
                  <a:pt x="844925" y="28710"/>
                  <a:pt x="1156945" y="0"/>
                </a:cubicBezTo>
                <a:cubicBezTo>
                  <a:pt x="1468965" y="-28710"/>
                  <a:pt x="1755775" y="35306"/>
                  <a:pt x="1955787" y="0"/>
                </a:cubicBezTo>
                <a:cubicBezTo>
                  <a:pt x="2155799" y="-35306"/>
                  <a:pt x="2224532" y="-16632"/>
                  <a:pt x="2313889" y="0"/>
                </a:cubicBezTo>
                <a:cubicBezTo>
                  <a:pt x="2403246" y="16632"/>
                  <a:pt x="2494050" y="6083"/>
                  <a:pt x="2671991" y="0"/>
                </a:cubicBezTo>
                <a:cubicBezTo>
                  <a:pt x="2849932" y="-6083"/>
                  <a:pt x="3354152" y="34614"/>
                  <a:pt x="3581019" y="0"/>
                </a:cubicBezTo>
                <a:cubicBezTo>
                  <a:pt x="3807886" y="-34614"/>
                  <a:pt x="4022451" y="14254"/>
                  <a:pt x="4269677" y="0"/>
                </a:cubicBezTo>
                <a:cubicBezTo>
                  <a:pt x="4516903" y="-14254"/>
                  <a:pt x="4514495" y="-13291"/>
                  <a:pt x="4627778" y="0"/>
                </a:cubicBezTo>
                <a:cubicBezTo>
                  <a:pt x="4741061" y="13291"/>
                  <a:pt x="5120758" y="-22660"/>
                  <a:pt x="5316436" y="0"/>
                </a:cubicBezTo>
                <a:cubicBezTo>
                  <a:pt x="5512114" y="22660"/>
                  <a:pt x="5812155" y="-9513"/>
                  <a:pt x="6225464" y="0"/>
                </a:cubicBezTo>
                <a:cubicBezTo>
                  <a:pt x="6638773" y="9513"/>
                  <a:pt x="6545417" y="2479"/>
                  <a:pt x="6803936" y="0"/>
                </a:cubicBezTo>
                <a:cubicBezTo>
                  <a:pt x="7062455" y="-2479"/>
                  <a:pt x="7245098" y="-20209"/>
                  <a:pt x="7382408" y="0"/>
                </a:cubicBezTo>
                <a:cubicBezTo>
                  <a:pt x="7519718" y="20209"/>
                  <a:pt x="7801947" y="19736"/>
                  <a:pt x="8071066" y="0"/>
                </a:cubicBezTo>
                <a:cubicBezTo>
                  <a:pt x="8340185" y="-19736"/>
                  <a:pt x="8495312" y="-6666"/>
                  <a:pt x="8869909" y="0"/>
                </a:cubicBezTo>
                <a:cubicBezTo>
                  <a:pt x="9244506" y="6666"/>
                  <a:pt x="9501461" y="-13745"/>
                  <a:pt x="9668751" y="0"/>
                </a:cubicBezTo>
                <a:cubicBezTo>
                  <a:pt x="9836041" y="13745"/>
                  <a:pt x="10607605" y="14143"/>
                  <a:pt x="11018520" y="0"/>
                </a:cubicBezTo>
                <a:cubicBezTo>
                  <a:pt x="11019166" y="4451"/>
                  <a:pt x="11019010" y="9226"/>
                  <a:pt x="11018520" y="18288"/>
                </a:cubicBezTo>
                <a:cubicBezTo>
                  <a:pt x="10834966" y="15274"/>
                  <a:pt x="10754561" y="35250"/>
                  <a:pt x="10550233" y="18288"/>
                </a:cubicBezTo>
                <a:cubicBezTo>
                  <a:pt x="10345905" y="1326"/>
                  <a:pt x="9906342" y="45884"/>
                  <a:pt x="9641205" y="18288"/>
                </a:cubicBezTo>
                <a:cubicBezTo>
                  <a:pt x="9376068" y="-9308"/>
                  <a:pt x="9177188" y="43988"/>
                  <a:pt x="8952548" y="18288"/>
                </a:cubicBezTo>
                <a:cubicBezTo>
                  <a:pt x="8727908" y="-7412"/>
                  <a:pt x="8707007" y="3271"/>
                  <a:pt x="8594446" y="18288"/>
                </a:cubicBezTo>
                <a:cubicBezTo>
                  <a:pt x="8481885" y="33305"/>
                  <a:pt x="8175004" y="35109"/>
                  <a:pt x="7905788" y="18288"/>
                </a:cubicBezTo>
                <a:cubicBezTo>
                  <a:pt x="7636572" y="1467"/>
                  <a:pt x="7535638" y="7399"/>
                  <a:pt x="7327316" y="18288"/>
                </a:cubicBezTo>
                <a:cubicBezTo>
                  <a:pt x="7118994" y="29177"/>
                  <a:pt x="6978247" y="47205"/>
                  <a:pt x="6748844" y="18288"/>
                </a:cubicBezTo>
                <a:cubicBezTo>
                  <a:pt x="6519441" y="-10629"/>
                  <a:pt x="6459241" y="43308"/>
                  <a:pt x="6170371" y="18288"/>
                </a:cubicBezTo>
                <a:cubicBezTo>
                  <a:pt x="5881501" y="-6732"/>
                  <a:pt x="5736201" y="35971"/>
                  <a:pt x="5591899" y="18288"/>
                </a:cubicBezTo>
                <a:cubicBezTo>
                  <a:pt x="5447597" y="605"/>
                  <a:pt x="4990303" y="20409"/>
                  <a:pt x="4793056" y="18288"/>
                </a:cubicBezTo>
                <a:cubicBezTo>
                  <a:pt x="4595809" y="16167"/>
                  <a:pt x="4271723" y="2909"/>
                  <a:pt x="4104399" y="18288"/>
                </a:cubicBezTo>
                <a:cubicBezTo>
                  <a:pt x="3937075" y="33667"/>
                  <a:pt x="3923235" y="10730"/>
                  <a:pt x="3746297" y="18288"/>
                </a:cubicBezTo>
                <a:cubicBezTo>
                  <a:pt x="3569359" y="25846"/>
                  <a:pt x="3351081" y="24702"/>
                  <a:pt x="3167825" y="18288"/>
                </a:cubicBezTo>
                <a:cubicBezTo>
                  <a:pt x="2984569" y="11874"/>
                  <a:pt x="2708033" y="13293"/>
                  <a:pt x="2368982" y="18288"/>
                </a:cubicBezTo>
                <a:cubicBezTo>
                  <a:pt x="2029931" y="23283"/>
                  <a:pt x="2009060" y="37671"/>
                  <a:pt x="1900695" y="18288"/>
                </a:cubicBezTo>
                <a:cubicBezTo>
                  <a:pt x="1792330" y="-1095"/>
                  <a:pt x="1183178" y="9337"/>
                  <a:pt x="991667" y="18288"/>
                </a:cubicBezTo>
                <a:cubicBezTo>
                  <a:pt x="800156" y="27239"/>
                  <a:pt x="375690" y="34110"/>
                  <a:pt x="0" y="18288"/>
                </a:cubicBezTo>
                <a:cubicBezTo>
                  <a:pt x="-213" y="9468"/>
                  <a:pt x="187" y="4459"/>
                  <a:pt x="0" y="0"/>
                </a:cubicBezTo>
                <a:close/>
              </a:path>
              <a:path w="11018520" h="18288" stroke="0" extrusionOk="0">
                <a:moveTo>
                  <a:pt x="0" y="0"/>
                </a:moveTo>
                <a:cubicBezTo>
                  <a:pt x="266588" y="-23405"/>
                  <a:pt x="350503" y="-27031"/>
                  <a:pt x="578472" y="0"/>
                </a:cubicBezTo>
                <a:cubicBezTo>
                  <a:pt x="806441" y="27031"/>
                  <a:pt x="803976" y="13604"/>
                  <a:pt x="936574" y="0"/>
                </a:cubicBezTo>
                <a:cubicBezTo>
                  <a:pt x="1069172" y="-13604"/>
                  <a:pt x="1661335" y="-31902"/>
                  <a:pt x="1845602" y="0"/>
                </a:cubicBezTo>
                <a:cubicBezTo>
                  <a:pt x="2029869" y="31902"/>
                  <a:pt x="2273452" y="17005"/>
                  <a:pt x="2424074" y="0"/>
                </a:cubicBezTo>
                <a:cubicBezTo>
                  <a:pt x="2574696" y="-17005"/>
                  <a:pt x="2790864" y="-28133"/>
                  <a:pt x="3002547" y="0"/>
                </a:cubicBezTo>
                <a:cubicBezTo>
                  <a:pt x="3214230" y="28133"/>
                  <a:pt x="3605033" y="-14934"/>
                  <a:pt x="3911575" y="0"/>
                </a:cubicBezTo>
                <a:cubicBezTo>
                  <a:pt x="4218117" y="14934"/>
                  <a:pt x="4198004" y="3604"/>
                  <a:pt x="4379862" y="0"/>
                </a:cubicBezTo>
                <a:cubicBezTo>
                  <a:pt x="4561720" y="-3604"/>
                  <a:pt x="4941151" y="-37368"/>
                  <a:pt x="5288890" y="0"/>
                </a:cubicBezTo>
                <a:cubicBezTo>
                  <a:pt x="5636629" y="37368"/>
                  <a:pt x="6011513" y="-33898"/>
                  <a:pt x="6197918" y="0"/>
                </a:cubicBezTo>
                <a:cubicBezTo>
                  <a:pt x="6384323" y="33898"/>
                  <a:pt x="6555799" y="11241"/>
                  <a:pt x="6886575" y="0"/>
                </a:cubicBezTo>
                <a:cubicBezTo>
                  <a:pt x="7217351" y="-11241"/>
                  <a:pt x="7604472" y="-44614"/>
                  <a:pt x="7795603" y="0"/>
                </a:cubicBezTo>
                <a:cubicBezTo>
                  <a:pt x="7986734" y="44614"/>
                  <a:pt x="8098870" y="-11086"/>
                  <a:pt x="8374075" y="0"/>
                </a:cubicBezTo>
                <a:cubicBezTo>
                  <a:pt x="8649280" y="11086"/>
                  <a:pt x="8701749" y="-25020"/>
                  <a:pt x="8952548" y="0"/>
                </a:cubicBezTo>
                <a:cubicBezTo>
                  <a:pt x="9203347" y="25020"/>
                  <a:pt x="9519297" y="4274"/>
                  <a:pt x="9751390" y="0"/>
                </a:cubicBezTo>
                <a:cubicBezTo>
                  <a:pt x="9983483" y="-4274"/>
                  <a:pt x="10169881" y="16480"/>
                  <a:pt x="10329863" y="0"/>
                </a:cubicBezTo>
                <a:cubicBezTo>
                  <a:pt x="10489845" y="-16480"/>
                  <a:pt x="10750941" y="-9727"/>
                  <a:pt x="11018520" y="0"/>
                </a:cubicBezTo>
                <a:cubicBezTo>
                  <a:pt x="11018113" y="8690"/>
                  <a:pt x="11018366" y="14141"/>
                  <a:pt x="11018520" y="18288"/>
                </a:cubicBezTo>
                <a:cubicBezTo>
                  <a:pt x="10841176" y="-3597"/>
                  <a:pt x="10399304" y="41504"/>
                  <a:pt x="10219677" y="18288"/>
                </a:cubicBezTo>
                <a:cubicBezTo>
                  <a:pt x="10040050" y="-4928"/>
                  <a:pt x="10030762" y="16144"/>
                  <a:pt x="9861575" y="18288"/>
                </a:cubicBezTo>
                <a:cubicBezTo>
                  <a:pt x="9692388" y="20432"/>
                  <a:pt x="9529439" y="40380"/>
                  <a:pt x="9393288" y="18288"/>
                </a:cubicBezTo>
                <a:cubicBezTo>
                  <a:pt x="9257137" y="-3804"/>
                  <a:pt x="8825003" y="25592"/>
                  <a:pt x="8484260" y="18288"/>
                </a:cubicBezTo>
                <a:cubicBezTo>
                  <a:pt x="8143517" y="10984"/>
                  <a:pt x="8082894" y="45968"/>
                  <a:pt x="7795603" y="18288"/>
                </a:cubicBezTo>
                <a:cubicBezTo>
                  <a:pt x="7508312" y="-9392"/>
                  <a:pt x="7466074" y="19486"/>
                  <a:pt x="7327316" y="18288"/>
                </a:cubicBezTo>
                <a:cubicBezTo>
                  <a:pt x="7188558" y="17090"/>
                  <a:pt x="6869645" y="4657"/>
                  <a:pt x="6638658" y="18288"/>
                </a:cubicBezTo>
                <a:cubicBezTo>
                  <a:pt x="6407671" y="31919"/>
                  <a:pt x="6359238" y="35967"/>
                  <a:pt x="6280556" y="18288"/>
                </a:cubicBezTo>
                <a:cubicBezTo>
                  <a:pt x="6201874" y="609"/>
                  <a:pt x="6041216" y="22404"/>
                  <a:pt x="5922455" y="18288"/>
                </a:cubicBezTo>
                <a:cubicBezTo>
                  <a:pt x="5803694" y="14172"/>
                  <a:pt x="5555521" y="48848"/>
                  <a:pt x="5233797" y="18288"/>
                </a:cubicBezTo>
                <a:cubicBezTo>
                  <a:pt x="4912073" y="-12272"/>
                  <a:pt x="4986440" y="-2740"/>
                  <a:pt x="4765510" y="18288"/>
                </a:cubicBezTo>
                <a:cubicBezTo>
                  <a:pt x="4544580" y="39316"/>
                  <a:pt x="4177715" y="18248"/>
                  <a:pt x="3966667" y="18288"/>
                </a:cubicBezTo>
                <a:cubicBezTo>
                  <a:pt x="3755619" y="18328"/>
                  <a:pt x="3664519" y="22387"/>
                  <a:pt x="3498380" y="18288"/>
                </a:cubicBezTo>
                <a:cubicBezTo>
                  <a:pt x="3332241" y="14189"/>
                  <a:pt x="3065858" y="-7524"/>
                  <a:pt x="2699537" y="18288"/>
                </a:cubicBezTo>
                <a:cubicBezTo>
                  <a:pt x="2333216" y="44100"/>
                  <a:pt x="2505666" y="4650"/>
                  <a:pt x="2341436" y="18288"/>
                </a:cubicBezTo>
                <a:cubicBezTo>
                  <a:pt x="2177206" y="31926"/>
                  <a:pt x="1790164" y="19880"/>
                  <a:pt x="1542593" y="18288"/>
                </a:cubicBezTo>
                <a:cubicBezTo>
                  <a:pt x="1295022" y="16696"/>
                  <a:pt x="1218012" y="39325"/>
                  <a:pt x="1074306" y="18288"/>
                </a:cubicBezTo>
                <a:cubicBezTo>
                  <a:pt x="930600" y="-2749"/>
                  <a:pt x="797266" y="24589"/>
                  <a:pt x="716204" y="18288"/>
                </a:cubicBezTo>
                <a:cubicBezTo>
                  <a:pt x="635142" y="11987"/>
                  <a:pt x="344503" y="41396"/>
                  <a:pt x="0" y="18288"/>
                </a:cubicBezTo>
                <a:cubicBezTo>
                  <a:pt x="-53" y="11301"/>
                  <a:pt x="-649" y="7756"/>
                  <a:pt x="0" y="0"/>
                </a:cubicBezTo>
                <a:close/>
              </a:path>
            </a:pathLst>
          </a:custGeom>
          <a:solidFill>
            <a:srgbClr val="81A8AC"/>
          </a:solidFill>
          <a:ln w="38100" cap="rnd">
            <a:solidFill>
              <a:srgbClr val="81A8AC"/>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10">
            <a:extLst>
              <a:ext uri="{FF2B5EF4-FFF2-40B4-BE49-F238E27FC236}">
                <a16:creationId xmlns:a16="http://schemas.microsoft.com/office/drawing/2014/main" id="{69090548-EB00-885E-4518-20628CEBB92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3311" r="-3" b="-3"/>
          <a:stretch/>
        </p:blipFill>
        <p:spPr bwMode="auto">
          <a:xfrm>
            <a:off x="7675658" y="2093976"/>
            <a:ext cx="3941064" cy="4096512"/>
          </a:xfrm>
          <a:prstGeom prst="rect">
            <a:avLst/>
          </a:prstGeom>
          <a:noFill/>
        </p:spPr>
      </p:pic>
      <p:graphicFrame>
        <p:nvGraphicFramePr>
          <p:cNvPr id="5" name="Content Placeholder 2">
            <a:extLst>
              <a:ext uri="{FF2B5EF4-FFF2-40B4-BE49-F238E27FC236}">
                <a16:creationId xmlns:a16="http://schemas.microsoft.com/office/drawing/2014/main" id="{8777749D-39BA-2502-660D-746308D1D339}"/>
              </a:ext>
            </a:extLst>
          </p:cNvPr>
          <p:cNvGraphicFramePr>
            <a:graphicFrameLocks noGrp="1"/>
          </p:cNvGraphicFramePr>
          <p:nvPr>
            <p:ph idx="1"/>
            <p:extLst>
              <p:ext uri="{D42A27DB-BD31-4B8C-83A1-F6EECF244321}">
                <p14:modId xmlns:p14="http://schemas.microsoft.com/office/powerpoint/2010/main" val="3203897056"/>
              </p:ext>
            </p:extLst>
          </p:nvPr>
        </p:nvGraphicFramePr>
        <p:xfrm>
          <a:off x="315310" y="2093976"/>
          <a:ext cx="7078717" cy="45254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902037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44F8E-219C-DAFC-BBCB-F20F7D04B20F}"/>
              </a:ext>
            </a:extLst>
          </p:cNvPr>
          <p:cNvSpPr>
            <a:spLocks noGrp="1"/>
          </p:cNvSpPr>
          <p:nvPr>
            <p:ph type="title"/>
          </p:nvPr>
        </p:nvSpPr>
        <p:spPr/>
        <p:txBody>
          <a:bodyPr/>
          <a:lstStyle/>
          <a:p>
            <a:r>
              <a:rPr lang="en-GB" u="sng" dirty="0"/>
              <a:t>Learning the Speed sounds:</a:t>
            </a:r>
          </a:p>
        </p:txBody>
      </p:sp>
      <p:sp>
        <p:nvSpPr>
          <p:cNvPr id="3" name="Content Placeholder 2">
            <a:extLst>
              <a:ext uri="{FF2B5EF4-FFF2-40B4-BE49-F238E27FC236}">
                <a16:creationId xmlns:a16="http://schemas.microsoft.com/office/drawing/2014/main" id="{F4A71847-4B09-CAFD-5E69-D662F03899C0}"/>
              </a:ext>
            </a:extLst>
          </p:cNvPr>
          <p:cNvSpPr>
            <a:spLocks noGrp="1"/>
          </p:cNvSpPr>
          <p:nvPr>
            <p:ph idx="1"/>
          </p:nvPr>
        </p:nvSpPr>
        <p:spPr>
          <a:xfrm>
            <a:off x="838200" y="1929384"/>
            <a:ext cx="4772186" cy="4251960"/>
          </a:xfrm>
        </p:spPr>
        <p:txBody>
          <a:bodyPr>
            <a:normAutofit lnSpcReduction="10000"/>
          </a:bodyPr>
          <a:lstStyle/>
          <a:p>
            <a:pPr marL="0" indent="0">
              <a:buNone/>
            </a:pPr>
            <a:r>
              <a:rPr lang="en-GB" sz="3600" u="sng" dirty="0"/>
              <a:t>Say the Sound:</a:t>
            </a:r>
          </a:p>
          <a:p>
            <a:pPr>
              <a:buFont typeface="Wingdings" pitchFamily="2" charset="2"/>
              <a:buChar char="Ø"/>
            </a:pPr>
            <a:r>
              <a:rPr lang="en-GB" dirty="0"/>
              <a:t>Stretchy or bouncy sound?</a:t>
            </a:r>
          </a:p>
          <a:p>
            <a:pPr>
              <a:buFont typeface="Wingdings" pitchFamily="2" charset="2"/>
              <a:buChar char="Ø"/>
            </a:pPr>
            <a:r>
              <a:rPr lang="en-GB" dirty="0"/>
              <a:t>Hold up the picture card</a:t>
            </a:r>
          </a:p>
          <a:p>
            <a:pPr marL="0" indent="0">
              <a:buNone/>
            </a:pPr>
            <a:r>
              <a:rPr lang="en-GB" sz="3600" u="sng" dirty="0"/>
              <a:t>Read the Sound:</a:t>
            </a:r>
          </a:p>
          <a:p>
            <a:pPr>
              <a:buFont typeface="Wingdings" pitchFamily="2" charset="2"/>
              <a:buChar char="Ø"/>
            </a:pPr>
            <a:r>
              <a:rPr lang="en-GB" dirty="0"/>
              <a:t>Learn the phrase,</a:t>
            </a:r>
          </a:p>
          <a:p>
            <a:pPr>
              <a:buFont typeface="Wingdings" pitchFamily="2" charset="2"/>
              <a:buChar char="Ø"/>
            </a:pPr>
            <a:r>
              <a:rPr lang="en-GB" dirty="0"/>
              <a:t>Learn the grapheme (letter),</a:t>
            </a:r>
          </a:p>
          <a:p>
            <a:pPr>
              <a:buFont typeface="Wingdings" pitchFamily="2" charset="2"/>
              <a:buChar char="Ø"/>
            </a:pPr>
            <a:r>
              <a:rPr lang="en-GB" dirty="0"/>
              <a:t>Flip between the phrase and the letter</a:t>
            </a:r>
          </a:p>
          <a:p>
            <a:pPr marL="0" indent="0">
              <a:buNone/>
            </a:pPr>
            <a:endParaRPr lang="en-GB" sz="3600" dirty="0"/>
          </a:p>
          <a:p>
            <a:pPr>
              <a:buFont typeface="Wingdings" pitchFamily="2" charset="2"/>
              <a:buChar char="Ø"/>
            </a:pPr>
            <a:endParaRPr lang="en-GB" dirty="0"/>
          </a:p>
          <a:p>
            <a:pPr>
              <a:buFont typeface="Wingdings" pitchFamily="2" charset="2"/>
              <a:buChar char="Ø"/>
            </a:pPr>
            <a:endParaRPr lang="en-GB" dirty="0"/>
          </a:p>
          <a:p>
            <a:endParaRPr lang="en-GB" dirty="0"/>
          </a:p>
          <a:p>
            <a:endParaRPr lang="en-GB" dirty="0"/>
          </a:p>
          <a:p>
            <a:endParaRPr lang="en-GB" dirty="0"/>
          </a:p>
        </p:txBody>
      </p:sp>
      <p:sp>
        <p:nvSpPr>
          <p:cNvPr id="5" name="Content Placeholder 2">
            <a:extLst>
              <a:ext uri="{FF2B5EF4-FFF2-40B4-BE49-F238E27FC236}">
                <a16:creationId xmlns:a16="http://schemas.microsoft.com/office/drawing/2014/main" id="{011AD68D-614B-E0DC-0FC8-75CF3258247C}"/>
              </a:ext>
            </a:extLst>
          </p:cNvPr>
          <p:cNvSpPr txBox="1">
            <a:spLocks/>
          </p:cNvSpPr>
          <p:nvPr/>
        </p:nvSpPr>
        <p:spPr>
          <a:xfrm>
            <a:off x="6446004" y="1929384"/>
            <a:ext cx="4772186" cy="425196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u="sng" dirty="0"/>
              <a:t>Review the Sounds:</a:t>
            </a:r>
          </a:p>
          <a:p>
            <a:pPr>
              <a:buFont typeface="Wingdings" pitchFamily="2" charset="2"/>
              <a:buChar char="Ø"/>
            </a:pPr>
            <a:r>
              <a:rPr lang="en-GB" dirty="0"/>
              <a:t>Go through all the sounds learnt in their set so far.</a:t>
            </a:r>
          </a:p>
          <a:p>
            <a:pPr marL="0" indent="0">
              <a:buFont typeface="Arial" panose="020B0604020202020204" pitchFamily="34" charset="0"/>
              <a:buNone/>
            </a:pPr>
            <a:r>
              <a:rPr lang="en-GB" sz="3600" u="sng" dirty="0"/>
              <a:t>Write the letter:</a:t>
            </a:r>
          </a:p>
          <a:p>
            <a:pPr>
              <a:buFont typeface="Wingdings" pitchFamily="2" charset="2"/>
              <a:buChar char="Ø"/>
            </a:pPr>
            <a:r>
              <a:rPr lang="en-GB" dirty="0"/>
              <a:t>Air write</a:t>
            </a:r>
          </a:p>
          <a:p>
            <a:pPr>
              <a:buFont typeface="Wingdings" pitchFamily="2" charset="2"/>
              <a:buChar char="Ø"/>
            </a:pPr>
            <a:r>
              <a:rPr lang="en-GB" dirty="0"/>
              <a:t>Practice on boards and in books</a:t>
            </a:r>
          </a:p>
          <a:p>
            <a:pPr marL="0" indent="0">
              <a:buNone/>
            </a:pPr>
            <a:r>
              <a:rPr lang="en-GB" sz="3600" u="sng" dirty="0"/>
              <a:t>Speed Write:</a:t>
            </a:r>
          </a:p>
          <a:p>
            <a:pPr>
              <a:buFont typeface="Wingdings" pitchFamily="2" charset="2"/>
              <a:buChar char="Ø"/>
            </a:pPr>
            <a:r>
              <a:rPr lang="en-GB" dirty="0"/>
              <a:t>Practice writing letters previously learnt</a:t>
            </a:r>
          </a:p>
          <a:p>
            <a:pPr marL="0" indent="0">
              <a:buNone/>
            </a:pPr>
            <a:endParaRPr lang="en-GB" dirty="0"/>
          </a:p>
          <a:p>
            <a:pPr marL="0" indent="0">
              <a:buNone/>
            </a:pPr>
            <a:endParaRPr lang="en-GB" dirty="0"/>
          </a:p>
          <a:p>
            <a:pPr>
              <a:buFont typeface="Wingdings" pitchFamily="2" charset="2"/>
              <a:buChar char="Ø"/>
            </a:pPr>
            <a:endParaRPr lang="en-GB" dirty="0"/>
          </a:p>
          <a:p>
            <a:pPr>
              <a:buFont typeface="Wingdings" pitchFamily="2" charset="2"/>
              <a:buChar char="Ø"/>
            </a:pPr>
            <a:endParaRPr lang="en-GB" dirty="0"/>
          </a:p>
          <a:p>
            <a:endParaRPr lang="en-GB" dirty="0"/>
          </a:p>
          <a:p>
            <a:endParaRPr lang="en-GB" dirty="0"/>
          </a:p>
          <a:p>
            <a:endParaRPr lang="en-GB" dirty="0"/>
          </a:p>
        </p:txBody>
      </p:sp>
    </p:spTree>
    <p:extLst>
      <p:ext uri="{BB962C8B-B14F-4D97-AF65-F5344CB8AC3E}">
        <p14:creationId xmlns:p14="http://schemas.microsoft.com/office/powerpoint/2010/main" val="20925663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737A7-01C3-C394-7F98-5B817B5DDDCB}"/>
              </a:ext>
            </a:extLst>
          </p:cNvPr>
          <p:cNvSpPr>
            <a:spLocks noGrp="1"/>
          </p:cNvSpPr>
          <p:nvPr>
            <p:ph type="title"/>
          </p:nvPr>
        </p:nvSpPr>
        <p:spPr/>
        <p:txBody>
          <a:bodyPr/>
          <a:lstStyle/>
          <a:p>
            <a:r>
              <a:rPr lang="en-GB" u="sng" dirty="0"/>
              <a:t>Teaching letter formation</a:t>
            </a:r>
          </a:p>
        </p:txBody>
      </p:sp>
      <p:pic>
        <p:nvPicPr>
          <p:cNvPr id="4" name="Content Placeholder 6" descr="A screenshot of a cell phone&#10;&#10;Description automatically generated">
            <a:extLst>
              <a:ext uri="{FF2B5EF4-FFF2-40B4-BE49-F238E27FC236}">
                <a16:creationId xmlns:a16="http://schemas.microsoft.com/office/drawing/2014/main" id="{29311761-1F4C-6276-040C-C4A117BAD394}"/>
              </a:ext>
            </a:extLst>
          </p:cNvPr>
          <p:cNvPicPr>
            <a:picLocks noGrp="1" noChangeAspect="1"/>
          </p:cNvPicPr>
          <p:nvPr>
            <p:ph idx="1"/>
          </p:nvPr>
        </p:nvPicPr>
        <p:blipFill>
          <a:blip r:embed="rId2"/>
          <a:stretch>
            <a:fillRect/>
          </a:stretch>
        </p:blipFill>
        <p:spPr>
          <a:xfrm>
            <a:off x="2337630" y="1956977"/>
            <a:ext cx="7516740" cy="4740849"/>
          </a:xfrm>
        </p:spPr>
      </p:pic>
    </p:spTree>
    <p:extLst>
      <p:ext uri="{BB962C8B-B14F-4D97-AF65-F5344CB8AC3E}">
        <p14:creationId xmlns:p14="http://schemas.microsoft.com/office/powerpoint/2010/main" val="4712543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06135-E8B8-8D69-FD7B-C0AF115128C1}"/>
              </a:ext>
            </a:extLst>
          </p:cNvPr>
          <p:cNvSpPr>
            <a:spLocks noGrp="1"/>
          </p:cNvSpPr>
          <p:nvPr>
            <p:ph type="ctrTitle"/>
          </p:nvPr>
        </p:nvSpPr>
        <p:spPr/>
        <p:txBody>
          <a:bodyPr/>
          <a:lstStyle/>
          <a:p>
            <a:r>
              <a:rPr lang="en-GB" dirty="0"/>
              <a:t>Meet </a:t>
            </a:r>
            <a:r>
              <a:rPr lang="en-GB" dirty="0" err="1"/>
              <a:t>fred</a:t>
            </a:r>
            <a:r>
              <a:rPr lang="en-GB" dirty="0"/>
              <a:t>…</a:t>
            </a:r>
          </a:p>
        </p:txBody>
      </p:sp>
      <p:pic>
        <p:nvPicPr>
          <p:cNvPr id="5" name="Content Placeholder 1" descr="41Ho83H3mFL.jpg">
            <a:extLst>
              <a:ext uri="{FF2B5EF4-FFF2-40B4-BE49-F238E27FC236}">
                <a16:creationId xmlns:a16="http://schemas.microsoft.com/office/drawing/2014/main" id="{1FDCAC97-41FC-5F0C-1B21-EFF3DC8CA05C}"/>
              </a:ext>
            </a:extLst>
          </p:cNvPr>
          <p:cNvPicPr>
            <a:picLocks noChangeAspect="1"/>
          </p:cNvPicPr>
          <p:nvPr/>
        </p:nvPicPr>
        <p:blipFill>
          <a:blip r:embed="rId3" cstate="screen">
            <a:extLst>
              <a:ext uri="{28A0092B-C50C-407E-A947-70E740481C1C}">
                <a14:useLocalDpi xmlns:a14="http://schemas.microsoft.com/office/drawing/2010/main"/>
              </a:ext>
            </a:extLst>
          </a:blip>
          <a:srcRect t="-8882" b="-8882"/>
          <a:stretch>
            <a:fillRect/>
          </a:stretch>
        </p:blipFill>
        <p:spPr bwMode="auto">
          <a:xfrm>
            <a:off x="4855780" y="930491"/>
            <a:ext cx="6909772" cy="3791932"/>
          </a:xfrm>
          <a:prstGeom prst="rect">
            <a:avLst/>
          </a:prstGeom>
          <a:noFill/>
          <a:ln w="9525">
            <a:noFill/>
            <a:miter lim="800000"/>
            <a:headEnd/>
            <a:tailEnd/>
          </a:ln>
        </p:spPr>
      </p:pic>
    </p:spTree>
    <p:extLst>
      <p:ext uri="{BB962C8B-B14F-4D97-AF65-F5344CB8AC3E}">
        <p14:creationId xmlns:p14="http://schemas.microsoft.com/office/powerpoint/2010/main" val="4432218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47B6BBF-09F2-4A29-AE4E-3771E2924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265932-C9C7-CE12-FCCA-ACB8290D56AE}"/>
              </a:ext>
            </a:extLst>
          </p:cNvPr>
          <p:cNvSpPr>
            <a:spLocks noGrp="1"/>
          </p:cNvSpPr>
          <p:nvPr>
            <p:ph type="title"/>
          </p:nvPr>
        </p:nvSpPr>
        <p:spPr>
          <a:xfrm>
            <a:off x="635000" y="634029"/>
            <a:ext cx="2029372" cy="1314698"/>
          </a:xfrm>
        </p:spPr>
        <p:txBody>
          <a:bodyPr anchor="ctr">
            <a:normAutofit/>
          </a:bodyPr>
          <a:lstStyle/>
          <a:p>
            <a:r>
              <a:rPr lang="en-GB" sz="7200" u="sng" dirty="0"/>
              <a:t>FRED…</a:t>
            </a:r>
          </a:p>
        </p:txBody>
      </p:sp>
      <p:sp>
        <p:nvSpPr>
          <p:cNvPr id="11" name="Rectangle 22">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48305" y="2241737"/>
            <a:ext cx="10900219" cy="18288"/>
          </a:xfrm>
          <a:custGeom>
            <a:avLst/>
            <a:gdLst>
              <a:gd name="connsiteX0" fmla="*/ 0 w 10900219"/>
              <a:gd name="connsiteY0" fmla="*/ 0 h 18288"/>
              <a:gd name="connsiteX1" fmla="*/ 463259 w 10900219"/>
              <a:gd name="connsiteY1" fmla="*/ 0 h 18288"/>
              <a:gd name="connsiteX2" fmla="*/ 1144523 w 10900219"/>
              <a:gd name="connsiteY2" fmla="*/ 0 h 18288"/>
              <a:gd name="connsiteX3" fmla="*/ 1934789 w 10900219"/>
              <a:gd name="connsiteY3" fmla="*/ 0 h 18288"/>
              <a:gd name="connsiteX4" fmla="*/ 2289046 w 10900219"/>
              <a:gd name="connsiteY4" fmla="*/ 0 h 18288"/>
              <a:gd name="connsiteX5" fmla="*/ 2643303 w 10900219"/>
              <a:gd name="connsiteY5" fmla="*/ 0 h 18288"/>
              <a:gd name="connsiteX6" fmla="*/ 3542571 w 10900219"/>
              <a:gd name="connsiteY6" fmla="*/ 0 h 18288"/>
              <a:gd name="connsiteX7" fmla="*/ 4223835 w 10900219"/>
              <a:gd name="connsiteY7" fmla="*/ 0 h 18288"/>
              <a:gd name="connsiteX8" fmla="*/ 4578092 w 10900219"/>
              <a:gd name="connsiteY8" fmla="*/ 0 h 18288"/>
              <a:gd name="connsiteX9" fmla="*/ 5259356 w 10900219"/>
              <a:gd name="connsiteY9" fmla="*/ 0 h 18288"/>
              <a:gd name="connsiteX10" fmla="*/ 6158624 w 10900219"/>
              <a:gd name="connsiteY10" fmla="*/ 0 h 18288"/>
              <a:gd name="connsiteX11" fmla="*/ 6730885 w 10900219"/>
              <a:gd name="connsiteY11" fmla="*/ 0 h 18288"/>
              <a:gd name="connsiteX12" fmla="*/ 7303147 w 10900219"/>
              <a:gd name="connsiteY12" fmla="*/ 0 h 18288"/>
              <a:gd name="connsiteX13" fmla="*/ 7984410 w 10900219"/>
              <a:gd name="connsiteY13" fmla="*/ 0 h 18288"/>
              <a:gd name="connsiteX14" fmla="*/ 8774676 w 10900219"/>
              <a:gd name="connsiteY14" fmla="*/ 0 h 18288"/>
              <a:gd name="connsiteX15" fmla="*/ 9564942 w 10900219"/>
              <a:gd name="connsiteY15" fmla="*/ 0 h 18288"/>
              <a:gd name="connsiteX16" fmla="*/ 10900219 w 10900219"/>
              <a:gd name="connsiteY16" fmla="*/ 0 h 18288"/>
              <a:gd name="connsiteX17" fmla="*/ 10900219 w 10900219"/>
              <a:gd name="connsiteY17" fmla="*/ 18288 h 18288"/>
              <a:gd name="connsiteX18" fmla="*/ 10436960 w 10900219"/>
              <a:gd name="connsiteY18" fmla="*/ 18288 h 18288"/>
              <a:gd name="connsiteX19" fmla="*/ 9537692 w 10900219"/>
              <a:gd name="connsiteY19" fmla="*/ 18288 h 18288"/>
              <a:gd name="connsiteX20" fmla="*/ 8856428 w 10900219"/>
              <a:gd name="connsiteY20" fmla="*/ 18288 h 18288"/>
              <a:gd name="connsiteX21" fmla="*/ 8502171 w 10900219"/>
              <a:gd name="connsiteY21" fmla="*/ 18288 h 18288"/>
              <a:gd name="connsiteX22" fmla="*/ 7820907 w 10900219"/>
              <a:gd name="connsiteY22" fmla="*/ 18288 h 18288"/>
              <a:gd name="connsiteX23" fmla="*/ 7248646 w 10900219"/>
              <a:gd name="connsiteY23" fmla="*/ 18288 h 18288"/>
              <a:gd name="connsiteX24" fmla="*/ 6676384 w 10900219"/>
              <a:gd name="connsiteY24" fmla="*/ 18288 h 18288"/>
              <a:gd name="connsiteX25" fmla="*/ 6104123 w 10900219"/>
              <a:gd name="connsiteY25" fmla="*/ 18288 h 18288"/>
              <a:gd name="connsiteX26" fmla="*/ 5531861 w 10900219"/>
              <a:gd name="connsiteY26" fmla="*/ 18288 h 18288"/>
              <a:gd name="connsiteX27" fmla="*/ 4741595 w 10900219"/>
              <a:gd name="connsiteY27" fmla="*/ 18288 h 18288"/>
              <a:gd name="connsiteX28" fmla="*/ 4060332 w 10900219"/>
              <a:gd name="connsiteY28" fmla="*/ 18288 h 18288"/>
              <a:gd name="connsiteX29" fmla="*/ 3706074 w 10900219"/>
              <a:gd name="connsiteY29" fmla="*/ 18288 h 18288"/>
              <a:gd name="connsiteX30" fmla="*/ 3133813 w 10900219"/>
              <a:gd name="connsiteY30" fmla="*/ 18288 h 18288"/>
              <a:gd name="connsiteX31" fmla="*/ 2343547 w 10900219"/>
              <a:gd name="connsiteY31" fmla="*/ 18288 h 18288"/>
              <a:gd name="connsiteX32" fmla="*/ 1880288 w 10900219"/>
              <a:gd name="connsiteY32" fmla="*/ 18288 h 18288"/>
              <a:gd name="connsiteX33" fmla="*/ 981020 w 10900219"/>
              <a:gd name="connsiteY33" fmla="*/ 18288 h 18288"/>
              <a:gd name="connsiteX34" fmla="*/ 0 w 10900219"/>
              <a:gd name="connsiteY34" fmla="*/ 18288 h 18288"/>
              <a:gd name="connsiteX35" fmla="*/ 0 w 10900219"/>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900219" h="18288" fill="none" extrusionOk="0">
                <a:moveTo>
                  <a:pt x="0" y="0"/>
                </a:moveTo>
                <a:cubicBezTo>
                  <a:pt x="118469" y="-6619"/>
                  <a:pt x="329397" y="-5525"/>
                  <a:pt x="463259" y="0"/>
                </a:cubicBezTo>
                <a:cubicBezTo>
                  <a:pt x="597121" y="5525"/>
                  <a:pt x="866598" y="4881"/>
                  <a:pt x="1144523" y="0"/>
                </a:cubicBezTo>
                <a:cubicBezTo>
                  <a:pt x="1422448" y="-4881"/>
                  <a:pt x="1761178" y="17159"/>
                  <a:pt x="1934789" y="0"/>
                </a:cubicBezTo>
                <a:cubicBezTo>
                  <a:pt x="2108400" y="-17159"/>
                  <a:pt x="2119134" y="-4032"/>
                  <a:pt x="2289046" y="0"/>
                </a:cubicBezTo>
                <a:cubicBezTo>
                  <a:pt x="2458958" y="4032"/>
                  <a:pt x="2472610" y="15385"/>
                  <a:pt x="2643303" y="0"/>
                </a:cubicBezTo>
                <a:cubicBezTo>
                  <a:pt x="2813996" y="-15385"/>
                  <a:pt x="3334189" y="-21234"/>
                  <a:pt x="3542571" y="0"/>
                </a:cubicBezTo>
                <a:cubicBezTo>
                  <a:pt x="3750953" y="21234"/>
                  <a:pt x="3991639" y="13212"/>
                  <a:pt x="4223835" y="0"/>
                </a:cubicBezTo>
                <a:cubicBezTo>
                  <a:pt x="4456031" y="-13212"/>
                  <a:pt x="4466914" y="13318"/>
                  <a:pt x="4578092" y="0"/>
                </a:cubicBezTo>
                <a:cubicBezTo>
                  <a:pt x="4689270" y="-13318"/>
                  <a:pt x="5120635" y="31363"/>
                  <a:pt x="5259356" y="0"/>
                </a:cubicBezTo>
                <a:cubicBezTo>
                  <a:pt x="5398077" y="-31363"/>
                  <a:pt x="5954119" y="-7091"/>
                  <a:pt x="6158624" y="0"/>
                </a:cubicBezTo>
                <a:cubicBezTo>
                  <a:pt x="6363129" y="7091"/>
                  <a:pt x="6535071" y="-8480"/>
                  <a:pt x="6730885" y="0"/>
                </a:cubicBezTo>
                <a:cubicBezTo>
                  <a:pt x="6926699" y="8480"/>
                  <a:pt x="7091018" y="19194"/>
                  <a:pt x="7303147" y="0"/>
                </a:cubicBezTo>
                <a:cubicBezTo>
                  <a:pt x="7515276" y="-19194"/>
                  <a:pt x="7840361" y="30755"/>
                  <a:pt x="7984410" y="0"/>
                </a:cubicBezTo>
                <a:cubicBezTo>
                  <a:pt x="8128459" y="-30755"/>
                  <a:pt x="8498590" y="39460"/>
                  <a:pt x="8774676" y="0"/>
                </a:cubicBezTo>
                <a:cubicBezTo>
                  <a:pt x="9050762" y="-39460"/>
                  <a:pt x="9204381" y="36508"/>
                  <a:pt x="9564942" y="0"/>
                </a:cubicBezTo>
                <a:cubicBezTo>
                  <a:pt x="9925503" y="-36508"/>
                  <a:pt x="10235542" y="59225"/>
                  <a:pt x="10900219" y="0"/>
                </a:cubicBezTo>
                <a:cubicBezTo>
                  <a:pt x="10900865" y="4451"/>
                  <a:pt x="10900709" y="9226"/>
                  <a:pt x="10900219" y="18288"/>
                </a:cubicBezTo>
                <a:cubicBezTo>
                  <a:pt x="10675942" y="21751"/>
                  <a:pt x="10609372" y="26977"/>
                  <a:pt x="10436960" y="18288"/>
                </a:cubicBezTo>
                <a:cubicBezTo>
                  <a:pt x="10264548" y="9599"/>
                  <a:pt x="9961150" y="-11074"/>
                  <a:pt x="9537692" y="18288"/>
                </a:cubicBezTo>
                <a:cubicBezTo>
                  <a:pt x="9114234" y="47650"/>
                  <a:pt x="9087386" y="35169"/>
                  <a:pt x="8856428" y="18288"/>
                </a:cubicBezTo>
                <a:cubicBezTo>
                  <a:pt x="8625470" y="1407"/>
                  <a:pt x="8634361" y="13786"/>
                  <a:pt x="8502171" y="18288"/>
                </a:cubicBezTo>
                <a:cubicBezTo>
                  <a:pt x="8369981" y="22790"/>
                  <a:pt x="8132296" y="22561"/>
                  <a:pt x="7820907" y="18288"/>
                </a:cubicBezTo>
                <a:cubicBezTo>
                  <a:pt x="7509518" y="14015"/>
                  <a:pt x="7432447" y="29431"/>
                  <a:pt x="7248646" y="18288"/>
                </a:cubicBezTo>
                <a:cubicBezTo>
                  <a:pt x="7064845" y="7145"/>
                  <a:pt x="6954380" y="2746"/>
                  <a:pt x="6676384" y="18288"/>
                </a:cubicBezTo>
                <a:cubicBezTo>
                  <a:pt x="6398388" y="33830"/>
                  <a:pt x="6292480" y="-4579"/>
                  <a:pt x="6104123" y="18288"/>
                </a:cubicBezTo>
                <a:cubicBezTo>
                  <a:pt x="5915766" y="41155"/>
                  <a:pt x="5703359" y="-8437"/>
                  <a:pt x="5531861" y="18288"/>
                </a:cubicBezTo>
                <a:cubicBezTo>
                  <a:pt x="5360363" y="45013"/>
                  <a:pt x="5056784" y="-12121"/>
                  <a:pt x="4741595" y="18288"/>
                </a:cubicBezTo>
                <a:cubicBezTo>
                  <a:pt x="4426406" y="48697"/>
                  <a:pt x="4364529" y="-10910"/>
                  <a:pt x="4060332" y="18288"/>
                </a:cubicBezTo>
                <a:cubicBezTo>
                  <a:pt x="3756135" y="47486"/>
                  <a:pt x="3816049" y="13364"/>
                  <a:pt x="3706074" y="18288"/>
                </a:cubicBezTo>
                <a:cubicBezTo>
                  <a:pt x="3596099" y="23212"/>
                  <a:pt x="3382238" y="37686"/>
                  <a:pt x="3133813" y="18288"/>
                </a:cubicBezTo>
                <a:cubicBezTo>
                  <a:pt x="2885388" y="-1110"/>
                  <a:pt x="2523125" y="15465"/>
                  <a:pt x="2343547" y="18288"/>
                </a:cubicBezTo>
                <a:cubicBezTo>
                  <a:pt x="2163969" y="21111"/>
                  <a:pt x="1985160" y="33196"/>
                  <a:pt x="1880288" y="18288"/>
                </a:cubicBezTo>
                <a:cubicBezTo>
                  <a:pt x="1775416" y="3380"/>
                  <a:pt x="1261751" y="-9914"/>
                  <a:pt x="981020" y="18288"/>
                </a:cubicBezTo>
                <a:cubicBezTo>
                  <a:pt x="700289" y="46490"/>
                  <a:pt x="314212" y="-15659"/>
                  <a:pt x="0" y="18288"/>
                </a:cubicBezTo>
                <a:cubicBezTo>
                  <a:pt x="-213" y="9468"/>
                  <a:pt x="187" y="4459"/>
                  <a:pt x="0" y="0"/>
                </a:cubicBezTo>
                <a:close/>
              </a:path>
              <a:path w="10900219" h="18288" stroke="0" extrusionOk="0">
                <a:moveTo>
                  <a:pt x="0" y="0"/>
                </a:moveTo>
                <a:cubicBezTo>
                  <a:pt x="269624" y="3698"/>
                  <a:pt x="383061" y="-5818"/>
                  <a:pt x="572261" y="0"/>
                </a:cubicBezTo>
                <a:cubicBezTo>
                  <a:pt x="761461" y="5818"/>
                  <a:pt x="826360" y="-1890"/>
                  <a:pt x="926519" y="0"/>
                </a:cubicBezTo>
                <a:cubicBezTo>
                  <a:pt x="1026678" y="1890"/>
                  <a:pt x="1621671" y="-1096"/>
                  <a:pt x="1825787" y="0"/>
                </a:cubicBezTo>
                <a:cubicBezTo>
                  <a:pt x="2029903" y="1096"/>
                  <a:pt x="2212612" y="17145"/>
                  <a:pt x="2398048" y="0"/>
                </a:cubicBezTo>
                <a:cubicBezTo>
                  <a:pt x="2583484" y="-17145"/>
                  <a:pt x="2739759" y="-14168"/>
                  <a:pt x="2970310" y="0"/>
                </a:cubicBezTo>
                <a:cubicBezTo>
                  <a:pt x="3200861" y="14168"/>
                  <a:pt x="3502691" y="33180"/>
                  <a:pt x="3869578" y="0"/>
                </a:cubicBezTo>
                <a:cubicBezTo>
                  <a:pt x="4236465" y="-33180"/>
                  <a:pt x="4122134" y="-10470"/>
                  <a:pt x="4332837" y="0"/>
                </a:cubicBezTo>
                <a:cubicBezTo>
                  <a:pt x="4543540" y="10470"/>
                  <a:pt x="4834652" y="3572"/>
                  <a:pt x="5232105" y="0"/>
                </a:cubicBezTo>
                <a:cubicBezTo>
                  <a:pt x="5629558" y="-3572"/>
                  <a:pt x="5773178" y="-6604"/>
                  <a:pt x="6131373" y="0"/>
                </a:cubicBezTo>
                <a:cubicBezTo>
                  <a:pt x="6489568" y="6604"/>
                  <a:pt x="6621532" y="18870"/>
                  <a:pt x="6812637" y="0"/>
                </a:cubicBezTo>
                <a:cubicBezTo>
                  <a:pt x="7003742" y="-18870"/>
                  <a:pt x="7311146" y="18959"/>
                  <a:pt x="7711905" y="0"/>
                </a:cubicBezTo>
                <a:cubicBezTo>
                  <a:pt x="8112664" y="-18959"/>
                  <a:pt x="8080793" y="-24744"/>
                  <a:pt x="8284166" y="0"/>
                </a:cubicBezTo>
                <a:cubicBezTo>
                  <a:pt x="8487539" y="24744"/>
                  <a:pt x="8615041" y="-1627"/>
                  <a:pt x="8856428" y="0"/>
                </a:cubicBezTo>
                <a:cubicBezTo>
                  <a:pt x="9097815" y="1627"/>
                  <a:pt x="9475052" y="26322"/>
                  <a:pt x="9646694" y="0"/>
                </a:cubicBezTo>
                <a:cubicBezTo>
                  <a:pt x="9818336" y="-26322"/>
                  <a:pt x="9938906" y="-121"/>
                  <a:pt x="10218955" y="0"/>
                </a:cubicBezTo>
                <a:cubicBezTo>
                  <a:pt x="10499004" y="121"/>
                  <a:pt x="10697467" y="15326"/>
                  <a:pt x="10900219" y="0"/>
                </a:cubicBezTo>
                <a:cubicBezTo>
                  <a:pt x="10899812" y="8690"/>
                  <a:pt x="10900065" y="14141"/>
                  <a:pt x="10900219" y="18288"/>
                </a:cubicBezTo>
                <a:cubicBezTo>
                  <a:pt x="10543007" y="31201"/>
                  <a:pt x="10472057" y="15684"/>
                  <a:pt x="10109953" y="18288"/>
                </a:cubicBezTo>
                <a:cubicBezTo>
                  <a:pt x="9747849" y="20892"/>
                  <a:pt x="9872856" y="33007"/>
                  <a:pt x="9755696" y="18288"/>
                </a:cubicBezTo>
                <a:cubicBezTo>
                  <a:pt x="9638536" y="3569"/>
                  <a:pt x="9442681" y="6596"/>
                  <a:pt x="9292437" y="18288"/>
                </a:cubicBezTo>
                <a:cubicBezTo>
                  <a:pt x="9142193" y="29980"/>
                  <a:pt x="8817861" y="-11343"/>
                  <a:pt x="8393169" y="18288"/>
                </a:cubicBezTo>
                <a:cubicBezTo>
                  <a:pt x="7968477" y="47919"/>
                  <a:pt x="7919655" y="23228"/>
                  <a:pt x="7711905" y="18288"/>
                </a:cubicBezTo>
                <a:cubicBezTo>
                  <a:pt x="7504155" y="13348"/>
                  <a:pt x="7365667" y="6452"/>
                  <a:pt x="7248646" y="18288"/>
                </a:cubicBezTo>
                <a:cubicBezTo>
                  <a:pt x="7131625" y="30124"/>
                  <a:pt x="6776155" y="2871"/>
                  <a:pt x="6567382" y="18288"/>
                </a:cubicBezTo>
                <a:cubicBezTo>
                  <a:pt x="6358609" y="33705"/>
                  <a:pt x="6372933" y="1091"/>
                  <a:pt x="6213125" y="18288"/>
                </a:cubicBezTo>
                <a:cubicBezTo>
                  <a:pt x="6053317" y="35485"/>
                  <a:pt x="5980913" y="1290"/>
                  <a:pt x="5858868" y="18288"/>
                </a:cubicBezTo>
                <a:cubicBezTo>
                  <a:pt x="5736823" y="35286"/>
                  <a:pt x="5481395" y="5492"/>
                  <a:pt x="5177604" y="18288"/>
                </a:cubicBezTo>
                <a:cubicBezTo>
                  <a:pt x="4873813" y="31084"/>
                  <a:pt x="4854222" y="37160"/>
                  <a:pt x="4714345" y="18288"/>
                </a:cubicBezTo>
                <a:cubicBezTo>
                  <a:pt x="4574468" y="-584"/>
                  <a:pt x="4298550" y="22981"/>
                  <a:pt x="3924079" y="18288"/>
                </a:cubicBezTo>
                <a:cubicBezTo>
                  <a:pt x="3549608" y="13595"/>
                  <a:pt x="3645461" y="-921"/>
                  <a:pt x="3460820" y="18288"/>
                </a:cubicBezTo>
                <a:cubicBezTo>
                  <a:pt x="3276179" y="37497"/>
                  <a:pt x="3004470" y="-15027"/>
                  <a:pt x="2670554" y="18288"/>
                </a:cubicBezTo>
                <a:cubicBezTo>
                  <a:pt x="2336638" y="51603"/>
                  <a:pt x="2425773" y="17517"/>
                  <a:pt x="2316297" y="18288"/>
                </a:cubicBezTo>
                <a:cubicBezTo>
                  <a:pt x="2206821" y="19059"/>
                  <a:pt x="1757890" y="42158"/>
                  <a:pt x="1526031" y="18288"/>
                </a:cubicBezTo>
                <a:cubicBezTo>
                  <a:pt x="1294172" y="-5582"/>
                  <a:pt x="1213137" y="12281"/>
                  <a:pt x="1062771" y="18288"/>
                </a:cubicBezTo>
                <a:cubicBezTo>
                  <a:pt x="912405" y="24295"/>
                  <a:pt x="829444" y="7304"/>
                  <a:pt x="708514" y="18288"/>
                </a:cubicBezTo>
                <a:cubicBezTo>
                  <a:pt x="587584" y="29272"/>
                  <a:pt x="227877" y="37311"/>
                  <a:pt x="0" y="18288"/>
                </a:cubicBezTo>
                <a:cubicBezTo>
                  <a:pt x="-53" y="11301"/>
                  <a:pt x="-649" y="7756"/>
                  <a:pt x="0" y="0"/>
                </a:cubicBezTo>
                <a:close/>
              </a:path>
            </a:pathLst>
          </a:custGeom>
          <a:solidFill>
            <a:srgbClr val="81A8AC"/>
          </a:solidFill>
          <a:ln w="34925">
            <a:solidFill>
              <a:srgbClr val="81A8AC"/>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A43A72E5-35BF-8FAC-75DE-E402380CD43A}"/>
              </a:ext>
            </a:extLst>
          </p:cNvPr>
          <p:cNvGraphicFramePr>
            <a:graphicFrameLocks noGrp="1"/>
          </p:cNvGraphicFramePr>
          <p:nvPr>
            <p:ph idx="1"/>
            <p:extLst>
              <p:ext uri="{D42A27DB-BD31-4B8C-83A1-F6EECF244321}">
                <p14:modId xmlns:p14="http://schemas.microsoft.com/office/powerpoint/2010/main" val="1535183022"/>
              </p:ext>
            </p:extLst>
          </p:nvPr>
        </p:nvGraphicFramePr>
        <p:xfrm>
          <a:off x="632647" y="2805098"/>
          <a:ext cx="10915869" cy="34789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BF0F821C-2064-30B7-5EC6-40EF30AC2656}"/>
              </a:ext>
            </a:extLst>
          </p:cNvPr>
          <p:cNvPicPr>
            <a:picLocks noChangeAspect="1"/>
          </p:cNvPicPr>
          <p:nvPr/>
        </p:nvPicPr>
        <p:blipFill>
          <a:blip r:embed="rId8"/>
          <a:stretch>
            <a:fillRect/>
          </a:stretch>
        </p:blipFill>
        <p:spPr>
          <a:xfrm>
            <a:off x="2734466" y="-1211"/>
            <a:ext cx="9384391" cy="2232347"/>
          </a:xfrm>
          <a:prstGeom prst="rect">
            <a:avLst/>
          </a:prstGeom>
        </p:spPr>
      </p:pic>
    </p:spTree>
    <p:extLst>
      <p:ext uri="{BB962C8B-B14F-4D97-AF65-F5344CB8AC3E}">
        <p14:creationId xmlns:p14="http://schemas.microsoft.com/office/powerpoint/2010/main" val="5020388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1F833-C110-512C-DE69-A84B729D0AFA}"/>
              </a:ext>
            </a:extLst>
          </p:cNvPr>
          <p:cNvSpPr>
            <a:spLocks noGrp="1"/>
          </p:cNvSpPr>
          <p:nvPr>
            <p:ph type="title"/>
          </p:nvPr>
        </p:nvSpPr>
        <p:spPr/>
        <p:txBody>
          <a:bodyPr/>
          <a:lstStyle/>
          <a:p>
            <a:r>
              <a:rPr lang="en-GB" u="sng" dirty="0"/>
              <a:t>FRED…</a:t>
            </a:r>
          </a:p>
        </p:txBody>
      </p:sp>
      <p:sp>
        <p:nvSpPr>
          <p:cNvPr id="3" name="Content Placeholder 2">
            <a:extLst>
              <a:ext uri="{FF2B5EF4-FFF2-40B4-BE49-F238E27FC236}">
                <a16:creationId xmlns:a16="http://schemas.microsoft.com/office/drawing/2014/main" id="{A906BA87-21A2-AB7D-BA7A-188646673BD0}"/>
              </a:ext>
            </a:extLst>
          </p:cNvPr>
          <p:cNvSpPr>
            <a:spLocks noGrp="1"/>
          </p:cNvSpPr>
          <p:nvPr>
            <p:ph sz="half" idx="1"/>
          </p:nvPr>
        </p:nvSpPr>
        <p:spPr/>
        <p:txBody>
          <a:bodyPr/>
          <a:lstStyle/>
          <a:p>
            <a:pPr marL="0" indent="0">
              <a:buNone/>
            </a:pPr>
            <a:r>
              <a:rPr lang="en-GB" u="sng" dirty="0"/>
              <a:t>FRED Talk:</a:t>
            </a:r>
          </a:p>
          <a:p>
            <a:r>
              <a:rPr lang="en-GB" dirty="0"/>
              <a:t>Blend orally (without speed sound cards).</a:t>
            </a:r>
          </a:p>
          <a:p>
            <a:r>
              <a:rPr lang="en-GB" dirty="0"/>
              <a:t>Blend orally (with speed sound cards)</a:t>
            </a:r>
          </a:p>
          <a:p>
            <a:r>
              <a:rPr lang="en-GB" dirty="0"/>
              <a:t>Magnetic sounds</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Content Placeholder 3">
            <a:extLst>
              <a:ext uri="{FF2B5EF4-FFF2-40B4-BE49-F238E27FC236}">
                <a16:creationId xmlns:a16="http://schemas.microsoft.com/office/drawing/2014/main" id="{65102554-01CD-D56F-EA56-D5CF0A39FEF6}"/>
              </a:ext>
            </a:extLst>
          </p:cNvPr>
          <p:cNvSpPr>
            <a:spLocks noGrp="1"/>
          </p:cNvSpPr>
          <p:nvPr>
            <p:ph sz="half" idx="2"/>
          </p:nvPr>
        </p:nvSpPr>
        <p:spPr/>
        <p:txBody>
          <a:bodyPr/>
          <a:lstStyle/>
          <a:p>
            <a:pPr marL="0" indent="0">
              <a:buNone/>
            </a:pPr>
            <a:r>
              <a:rPr lang="en-GB" u="sng" dirty="0"/>
              <a:t>FRED Fingers:</a:t>
            </a:r>
          </a:p>
          <a:p>
            <a:r>
              <a:rPr lang="en-GB" dirty="0"/>
              <a:t>Non-dominant hand for ‘fingers’ and their dominant hand for ’pinching’ the segmented sounds.</a:t>
            </a:r>
          </a:p>
          <a:p>
            <a:pPr marL="0" indent="0">
              <a:buNone/>
            </a:pPr>
            <a:endParaRPr lang="en-GB" dirty="0"/>
          </a:p>
        </p:txBody>
      </p:sp>
    </p:spTree>
    <p:extLst>
      <p:ext uri="{BB962C8B-B14F-4D97-AF65-F5344CB8AC3E}">
        <p14:creationId xmlns:p14="http://schemas.microsoft.com/office/powerpoint/2010/main" val="18408810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991472-7A62-2F6C-E996-A6D09B8C2069}"/>
              </a:ext>
            </a:extLst>
          </p:cNvPr>
          <p:cNvSpPr>
            <a:spLocks noGrp="1"/>
          </p:cNvSpPr>
          <p:nvPr>
            <p:ph type="title"/>
          </p:nvPr>
        </p:nvSpPr>
        <p:spPr>
          <a:xfrm>
            <a:off x="576072" y="238539"/>
            <a:ext cx="11018520" cy="1434415"/>
          </a:xfrm>
        </p:spPr>
        <p:txBody>
          <a:bodyPr anchor="b">
            <a:normAutofit/>
          </a:bodyPr>
          <a:lstStyle/>
          <a:p>
            <a:r>
              <a:rPr lang="en-GB" sz="7200" u="sng" dirty="0"/>
              <a:t>Red words</a:t>
            </a:r>
          </a:p>
        </p:txBody>
      </p:sp>
      <p:sp>
        <p:nvSpPr>
          <p:cNvPr id="11"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6072" y="1817073"/>
            <a:ext cx="11018520" cy="18288"/>
          </a:xfrm>
          <a:custGeom>
            <a:avLst/>
            <a:gdLst>
              <a:gd name="connsiteX0" fmla="*/ 0 w 11018520"/>
              <a:gd name="connsiteY0" fmla="*/ 0 h 18288"/>
              <a:gd name="connsiteX1" fmla="*/ 468287 w 11018520"/>
              <a:gd name="connsiteY1" fmla="*/ 0 h 18288"/>
              <a:gd name="connsiteX2" fmla="*/ 1156945 w 11018520"/>
              <a:gd name="connsiteY2" fmla="*/ 0 h 18288"/>
              <a:gd name="connsiteX3" fmla="*/ 1955787 w 11018520"/>
              <a:gd name="connsiteY3" fmla="*/ 0 h 18288"/>
              <a:gd name="connsiteX4" fmla="*/ 2313889 w 11018520"/>
              <a:gd name="connsiteY4" fmla="*/ 0 h 18288"/>
              <a:gd name="connsiteX5" fmla="*/ 2671991 w 11018520"/>
              <a:gd name="connsiteY5" fmla="*/ 0 h 18288"/>
              <a:gd name="connsiteX6" fmla="*/ 3581019 w 11018520"/>
              <a:gd name="connsiteY6" fmla="*/ 0 h 18288"/>
              <a:gd name="connsiteX7" fmla="*/ 4269677 w 11018520"/>
              <a:gd name="connsiteY7" fmla="*/ 0 h 18288"/>
              <a:gd name="connsiteX8" fmla="*/ 4627778 w 11018520"/>
              <a:gd name="connsiteY8" fmla="*/ 0 h 18288"/>
              <a:gd name="connsiteX9" fmla="*/ 5316436 w 11018520"/>
              <a:gd name="connsiteY9" fmla="*/ 0 h 18288"/>
              <a:gd name="connsiteX10" fmla="*/ 6225464 w 11018520"/>
              <a:gd name="connsiteY10" fmla="*/ 0 h 18288"/>
              <a:gd name="connsiteX11" fmla="*/ 6803936 w 11018520"/>
              <a:gd name="connsiteY11" fmla="*/ 0 h 18288"/>
              <a:gd name="connsiteX12" fmla="*/ 7382408 w 11018520"/>
              <a:gd name="connsiteY12" fmla="*/ 0 h 18288"/>
              <a:gd name="connsiteX13" fmla="*/ 8071066 w 11018520"/>
              <a:gd name="connsiteY13" fmla="*/ 0 h 18288"/>
              <a:gd name="connsiteX14" fmla="*/ 8869909 w 11018520"/>
              <a:gd name="connsiteY14" fmla="*/ 0 h 18288"/>
              <a:gd name="connsiteX15" fmla="*/ 9668751 w 11018520"/>
              <a:gd name="connsiteY15" fmla="*/ 0 h 18288"/>
              <a:gd name="connsiteX16" fmla="*/ 11018520 w 11018520"/>
              <a:gd name="connsiteY16" fmla="*/ 0 h 18288"/>
              <a:gd name="connsiteX17" fmla="*/ 11018520 w 11018520"/>
              <a:gd name="connsiteY17" fmla="*/ 18288 h 18288"/>
              <a:gd name="connsiteX18" fmla="*/ 10550233 w 11018520"/>
              <a:gd name="connsiteY18" fmla="*/ 18288 h 18288"/>
              <a:gd name="connsiteX19" fmla="*/ 9641205 w 11018520"/>
              <a:gd name="connsiteY19" fmla="*/ 18288 h 18288"/>
              <a:gd name="connsiteX20" fmla="*/ 8952548 w 11018520"/>
              <a:gd name="connsiteY20" fmla="*/ 18288 h 18288"/>
              <a:gd name="connsiteX21" fmla="*/ 8594446 w 11018520"/>
              <a:gd name="connsiteY21" fmla="*/ 18288 h 18288"/>
              <a:gd name="connsiteX22" fmla="*/ 7905788 w 11018520"/>
              <a:gd name="connsiteY22" fmla="*/ 18288 h 18288"/>
              <a:gd name="connsiteX23" fmla="*/ 7327316 w 11018520"/>
              <a:gd name="connsiteY23" fmla="*/ 18288 h 18288"/>
              <a:gd name="connsiteX24" fmla="*/ 6748844 w 11018520"/>
              <a:gd name="connsiteY24" fmla="*/ 18288 h 18288"/>
              <a:gd name="connsiteX25" fmla="*/ 6170371 w 11018520"/>
              <a:gd name="connsiteY25" fmla="*/ 18288 h 18288"/>
              <a:gd name="connsiteX26" fmla="*/ 5591899 w 11018520"/>
              <a:gd name="connsiteY26" fmla="*/ 18288 h 18288"/>
              <a:gd name="connsiteX27" fmla="*/ 4793056 w 11018520"/>
              <a:gd name="connsiteY27" fmla="*/ 18288 h 18288"/>
              <a:gd name="connsiteX28" fmla="*/ 4104399 w 11018520"/>
              <a:gd name="connsiteY28" fmla="*/ 18288 h 18288"/>
              <a:gd name="connsiteX29" fmla="*/ 3746297 w 11018520"/>
              <a:gd name="connsiteY29" fmla="*/ 18288 h 18288"/>
              <a:gd name="connsiteX30" fmla="*/ 3167825 w 11018520"/>
              <a:gd name="connsiteY30" fmla="*/ 18288 h 18288"/>
              <a:gd name="connsiteX31" fmla="*/ 2368982 w 11018520"/>
              <a:gd name="connsiteY31" fmla="*/ 18288 h 18288"/>
              <a:gd name="connsiteX32" fmla="*/ 1900695 w 11018520"/>
              <a:gd name="connsiteY32" fmla="*/ 18288 h 18288"/>
              <a:gd name="connsiteX33" fmla="*/ 991667 w 11018520"/>
              <a:gd name="connsiteY33" fmla="*/ 18288 h 18288"/>
              <a:gd name="connsiteX34" fmla="*/ 0 w 11018520"/>
              <a:gd name="connsiteY34" fmla="*/ 18288 h 18288"/>
              <a:gd name="connsiteX35" fmla="*/ 0 w 11018520"/>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018520" h="18288" fill="none" extrusionOk="0">
                <a:moveTo>
                  <a:pt x="0" y="0"/>
                </a:moveTo>
                <a:cubicBezTo>
                  <a:pt x="176840" y="19448"/>
                  <a:pt x="369510" y="1686"/>
                  <a:pt x="468287" y="0"/>
                </a:cubicBezTo>
                <a:cubicBezTo>
                  <a:pt x="567064" y="-1686"/>
                  <a:pt x="844925" y="28710"/>
                  <a:pt x="1156945" y="0"/>
                </a:cubicBezTo>
                <a:cubicBezTo>
                  <a:pt x="1468965" y="-28710"/>
                  <a:pt x="1755775" y="35306"/>
                  <a:pt x="1955787" y="0"/>
                </a:cubicBezTo>
                <a:cubicBezTo>
                  <a:pt x="2155799" y="-35306"/>
                  <a:pt x="2224532" y="-16632"/>
                  <a:pt x="2313889" y="0"/>
                </a:cubicBezTo>
                <a:cubicBezTo>
                  <a:pt x="2403246" y="16632"/>
                  <a:pt x="2494050" y="6083"/>
                  <a:pt x="2671991" y="0"/>
                </a:cubicBezTo>
                <a:cubicBezTo>
                  <a:pt x="2849932" y="-6083"/>
                  <a:pt x="3354152" y="34614"/>
                  <a:pt x="3581019" y="0"/>
                </a:cubicBezTo>
                <a:cubicBezTo>
                  <a:pt x="3807886" y="-34614"/>
                  <a:pt x="4022451" y="14254"/>
                  <a:pt x="4269677" y="0"/>
                </a:cubicBezTo>
                <a:cubicBezTo>
                  <a:pt x="4516903" y="-14254"/>
                  <a:pt x="4514495" y="-13291"/>
                  <a:pt x="4627778" y="0"/>
                </a:cubicBezTo>
                <a:cubicBezTo>
                  <a:pt x="4741061" y="13291"/>
                  <a:pt x="5120758" y="-22660"/>
                  <a:pt x="5316436" y="0"/>
                </a:cubicBezTo>
                <a:cubicBezTo>
                  <a:pt x="5512114" y="22660"/>
                  <a:pt x="5812155" y="-9513"/>
                  <a:pt x="6225464" y="0"/>
                </a:cubicBezTo>
                <a:cubicBezTo>
                  <a:pt x="6638773" y="9513"/>
                  <a:pt x="6545417" y="2479"/>
                  <a:pt x="6803936" y="0"/>
                </a:cubicBezTo>
                <a:cubicBezTo>
                  <a:pt x="7062455" y="-2479"/>
                  <a:pt x="7245098" y="-20209"/>
                  <a:pt x="7382408" y="0"/>
                </a:cubicBezTo>
                <a:cubicBezTo>
                  <a:pt x="7519718" y="20209"/>
                  <a:pt x="7801947" y="19736"/>
                  <a:pt x="8071066" y="0"/>
                </a:cubicBezTo>
                <a:cubicBezTo>
                  <a:pt x="8340185" y="-19736"/>
                  <a:pt x="8495312" y="-6666"/>
                  <a:pt x="8869909" y="0"/>
                </a:cubicBezTo>
                <a:cubicBezTo>
                  <a:pt x="9244506" y="6666"/>
                  <a:pt x="9501461" y="-13745"/>
                  <a:pt x="9668751" y="0"/>
                </a:cubicBezTo>
                <a:cubicBezTo>
                  <a:pt x="9836041" y="13745"/>
                  <a:pt x="10607605" y="14143"/>
                  <a:pt x="11018520" y="0"/>
                </a:cubicBezTo>
                <a:cubicBezTo>
                  <a:pt x="11019166" y="4451"/>
                  <a:pt x="11019010" y="9226"/>
                  <a:pt x="11018520" y="18288"/>
                </a:cubicBezTo>
                <a:cubicBezTo>
                  <a:pt x="10834966" y="15274"/>
                  <a:pt x="10754561" y="35250"/>
                  <a:pt x="10550233" y="18288"/>
                </a:cubicBezTo>
                <a:cubicBezTo>
                  <a:pt x="10345905" y="1326"/>
                  <a:pt x="9906342" y="45884"/>
                  <a:pt x="9641205" y="18288"/>
                </a:cubicBezTo>
                <a:cubicBezTo>
                  <a:pt x="9376068" y="-9308"/>
                  <a:pt x="9177188" y="43988"/>
                  <a:pt x="8952548" y="18288"/>
                </a:cubicBezTo>
                <a:cubicBezTo>
                  <a:pt x="8727908" y="-7412"/>
                  <a:pt x="8707007" y="3271"/>
                  <a:pt x="8594446" y="18288"/>
                </a:cubicBezTo>
                <a:cubicBezTo>
                  <a:pt x="8481885" y="33305"/>
                  <a:pt x="8175004" y="35109"/>
                  <a:pt x="7905788" y="18288"/>
                </a:cubicBezTo>
                <a:cubicBezTo>
                  <a:pt x="7636572" y="1467"/>
                  <a:pt x="7535638" y="7399"/>
                  <a:pt x="7327316" y="18288"/>
                </a:cubicBezTo>
                <a:cubicBezTo>
                  <a:pt x="7118994" y="29177"/>
                  <a:pt x="6978247" y="47205"/>
                  <a:pt x="6748844" y="18288"/>
                </a:cubicBezTo>
                <a:cubicBezTo>
                  <a:pt x="6519441" y="-10629"/>
                  <a:pt x="6459241" y="43308"/>
                  <a:pt x="6170371" y="18288"/>
                </a:cubicBezTo>
                <a:cubicBezTo>
                  <a:pt x="5881501" y="-6732"/>
                  <a:pt x="5736201" y="35971"/>
                  <a:pt x="5591899" y="18288"/>
                </a:cubicBezTo>
                <a:cubicBezTo>
                  <a:pt x="5447597" y="605"/>
                  <a:pt x="4990303" y="20409"/>
                  <a:pt x="4793056" y="18288"/>
                </a:cubicBezTo>
                <a:cubicBezTo>
                  <a:pt x="4595809" y="16167"/>
                  <a:pt x="4271723" y="2909"/>
                  <a:pt x="4104399" y="18288"/>
                </a:cubicBezTo>
                <a:cubicBezTo>
                  <a:pt x="3937075" y="33667"/>
                  <a:pt x="3923235" y="10730"/>
                  <a:pt x="3746297" y="18288"/>
                </a:cubicBezTo>
                <a:cubicBezTo>
                  <a:pt x="3569359" y="25846"/>
                  <a:pt x="3351081" y="24702"/>
                  <a:pt x="3167825" y="18288"/>
                </a:cubicBezTo>
                <a:cubicBezTo>
                  <a:pt x="2984569" y="11874"/>
                  <a:pt x="2708033" y="13293"/>
                  <a:pt x="2368982" y="18288"/>
                </a:cubicBezTo>
                <a:cubicBezTo>
                  <a:pt x="2029931" y="23283"/>
                  <a:pt x="2009060" y="37671"/>
                  <a:pt x="1900695" y="18288"/>
                </a:cubicBezTo>
                <a:cubicBezTo>
                  <a:pt x="1792330" y="-1095"/>
                  <a:pt x="1183178" y="9337"/>
                  <a:pt x="991667" y="18288"/>
                </a:cubicBezTo>
                <a:cubicBezTo>
                  <a:pt x="800156" y="27239"/>
                  <a:pt x="375690" y="34110"/>
                  <a:pt x="0" y="18288"/>
                </a:cubicBezTo>
                <a:cubicBezTo>
                  <a:pt x="-213" y="9468"/>
                  <a:pt x="187" y="4459"/>
                  <a:pt x="0" y="0"/>
                </a:cubicBezTo>
                <a:close/>
              </a:path>
              <a:path w="11018520" h="18288" stroke="0" extrusionOk="0">
                <a:moveTo>
                  <a:pt x="0" y="0"/>
                </a:moveTo>
                <a:cubicBezTo>
                  <a:pt x="266588" y="-23405"/>
                  <a:pt x="350503" y="-27031"/>
                  <a:pt x="578472" y="0"/>
                </a:cubicBezTo>
                <a:cubicBezTo>
                  <a:pt x="806441" y="27031"/>
                  <a:pt x="803976" y="13604"/>
                  <a:pt x="936574" y="0"/>
                </a:cubicBezTo>
                <a:cubicBezTo>
                  <a:pt x="1069172" y="-13604"/>
                  <a:pt x="1661335" y="-31902"/>
                  <a:pt x="1845602" y="0"/>
                </a:cubicBezTo>
                <a:cubicBezTo>
                  <a:pt x="2029869" y="31902"/>
                  <a:pt x="2273452" y="17005"/>
                  <a:pt x="2424074" y="0"/>
                </a:cubicBezTo>
                <a:cubicBezTo>
                  <a:pt x="2574696" y="-17005"/>
                  <a:pt x="2790864" y="-28133"/>
                  <a:pt x="3002547" y="0"/>
                </a:cubicBezTo>
                <a:cubicBezTo>
                  <a:pt x="3214230" y="28133"/>
                  <a:pt x="3605033" y="-14934"/>
                  <a:pt x="3911575" y="0"/>
                </a:cubicBezTo>
                <a:cubicBezTo>
                  <a:pt x="4218117" y="14934"/>
                  <a:pt x="4198004" y="3604"/>
                  <a:pt x="4379862" y="0"/>
                </a:cubicBezTo>
                <a:cubicBezTo>
                  <a:pt x="4561720" y="-3604"/>
                  <a:pt x="4941151" y="-37368"/>
                  <a:pt x="5288890" y="0"/>
                </a:cubicBezTo>
                <a:cubicBezTo>
                  <a:pt x="5636629" y="37368"/>
                  <a:pt x="6011513" y="-33898"/>
                  <a:pt x="6197918" y="0"/>
                </a:cubicBezTo>
                <a:cubicBezTo>
                  <a:pt x="6384323" y="33898"/>
                  <a:pt x="6555799" y="11241"/>
                  <a:pt x="6886575" y="0"/>
                </a:cubicBezTo>
                <a:cubicBezTo>
                  <a:pt x="7217351" y="-11241"/>
                  <a:pt x="7604472" y="-44614"/>
                  <a:pt x="7795603" y="0"/>
                </a:cubicBezTo>
                <a:cubicBezTo>
                  <a:pt x="7986734" y="44614"/>
                  <a:pt x="8098870" y="-11086"/>
                  <a:pt x="8374075" y="0"/>
                </a:cubicBezTo>
                <a:cubicBezTo>
                  <a:pt x="8649280" y="11086"/>
                  <a:pt x="8701749" y="-25020"/>
                  <a:pt x="8952548" y="0"/>
                </a:cubicBezTo>
                <a:cubicBezTo>
                  <a:pt x="9203347" y="25020"/>
                  <a:pt x="9519297" y="4274"/>
                  <a:pt x="9751390" y="0"/>
                </a:cubicBezTo>
                <a:cubicBezTo>
                  <a:pt x="9983483" y="-4274"/>
                  <a:pt x="10169881" y="16480"/>
                  <a:pt x="10329863" y="0"/>
                </a:cubicBezTo>
                <a:cubicBezTo>
                  <a:pt x="10489845" y="-16480"/>
                  <a:pt x="10750941" y="-9727"/>
                  <a:pt x="11018520" y="0"/>
                </a:cubicBezTo>
                <a:cubicBezTo>
                  <a:pt x="11018113" y="8690"/>
                  <a:pt x="11018366" y="14141"/>
                  <a:pt x="11018520" y="18288"/>
                </a:cubicBezTo>
                <a:cubicBezTo>
                  <a:pt x="10841176" y="-3597"/>
                  <a:pt x="10399304" y="41504"/>
                  <a:pt x="10219677" y="18288"/>
                </a:cubicBezTo>
                <a:cubicBezTo>
                  <a:pt x="10040050" y="-4928"/>
                  <a:pt x="10030762" y="16144"/>
                  <a:pt x="9861575" y="18288"/>
                </a:cubicBezTo>
                <a:cubicBezTo>
                  <a:pt x="9692388" y="20432"/>
                  <a:pt x="9529439" y="40380"/>
                  <a:pt x="9393288" y="18288"/>
                </a:cubicBezTo>
                <a:cubicBezTo>
                  <a:pt x="9257137" y="-3804"/>
                  <a:pt x="8825003" y="25592"/>
                  <a:pt x="8484260" y="18288"/>
                </a:cubicBezTo>
                <a:cubicBezTo>
                  <a:pt x="8143517" y="10984"/>
                  <a:pt x="8082894" y="45968"/>
                  <a:pt x="7795603" y="18288"/>
                </a:cubicBezTo>
                <a:cubicBezTo>
                  <a:pt x="7508312" y="-9392"/>
                  <a:pt x="7466074" y="19486"/>
                  <a:pt x="7327316" y="18288"/>
                </a:cubicBezTo>
                <a:cubicBezTo>
                  <a:pt x="7188558" y="17090"/>
                  <a:pt x="6869645" y="4657"/>
                  <a:pt x="6638658" y="18288"/>
                </a:cubicBezTo>
                <a:cubicBezTo>
                  <a:pt x="6407671" y="31919"/>
                  <a:pt x="6359238" y="35967"/>
                  <a:pt x="6280556" y="18288"/>
                </a:cubicBezTo>
                <a:cubicBezTo>
                  <a:pt x="6201874" y="609"/>
                  <a:pt x="6041216" y="22404"/>
                  <a:pt x="5922455" y="18288"/>
                </a:cubicBezTo>
                <a:cubicBezTo>
                  <a:pt x="5803694" y="14172"/>
                  <a:pt x="5555521" y="48848"/>
                  <a:pt x="5233797" y="18288"/>
                </a:cubicBezTo>
                <a:cubicBezTo>
                  <a:pt x="4912073" y="-12272"/>
                  <a:pt x="4986440" y="-2740"/>
                  <a:pt x="4765510" y="18288"/>
                </a:cubicBezTo>
                <a:cubicBezTo>
                  <a:pt x="4544580" y="39316"/>
                  <a:pt x="4177715" y="18248"/>
                  <a:pt x="3966667" y="18288"/>
                </a:cubicBezTo>
                <a:cubicBezTo>
                  <a:pt x="3755619" y="18328"/>
                  <a:pt x="3664519" y="22387"/>
                  <a:pt x="3498380" y="18288"/>
                </a:cubicBezTo>
                <a:cubicBezTo>
                  <a:pt x="3332241" y="14189"/>
                  <a:pt x="3065858" y="-7524"/>
                  <a:pt x="2699537" y="18288"/>
                </a:cubicBezTo>
                <a:cubicBezTo>
                  <a:pt x="2333216" y="44100"/>
                  <a:pt x="2505666" y="4650"/>
                  <a:pt x="2341436" y="18288"/>
                </a:cubicBezTo>
                <a:cubicBezTo>
                  <a:pt x="2177206" y="31926"/>
                  <a:pt x="1790164" y="19880"/>
                  <a:pt x="1542593" y="18288"/>
                </a:cubicBezTo>
                <a:cubicBezTo>
                  <a:pt x="1295022" y="16696"/>
                  <a:pt x="1218012" y="39325"/>
                  <a:pt x="1074306" y="18288"/>
                </a:cubicBezTo>
                <a:cubicBezTo>
                  <a:pt x="930600" y="-2749"/>
                  <a:pt x="797266" y="24589"/>
                  <a:pt x="716204" y="18288"/>
                </a:cubicBezTo>
                <a:cubicBezTo>
                  <a:pt x="635142" y="11987"/>
                  <a:pt x="344503" y="41396"/>
                  <a:pt x="0" y="18288"/>
                </a:cubicBezTo>
                <a:cubicBezTo>
                  <a:pt x="-53" y="11301"/>
                  <a:pt x="-649" y="7756"/>
                  <a:pt x="0" y="0"/>
                </a:cubicBezTo>
                <a:close/>
              </a:path>
            </a:pathLst>
          </a:custGeom>
          <a:solidFill>
            <a:srgbClr val="81A8AC"/>
          </a:solidFill>
          <a:ln w="38100" cap="rnd">
            <a:solidFill>
              <a:srgbClr val="81A8AC"/>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408F8BB-8A1E-D4FB-1C83-8CCCD16E424C}"/>
              </a:ext>
            </a:extLst>
          </p:cNvPr>
          <p:cNvSpPr>
            <a:spLocks noGrp="1"/>
          </p:cNvSpPr>
          <p:nvPr>
            <p:ph idx="1"/>
          </p:nvPr>
        </p:nvSpPr>
        <p:spPr>
          <a:xfrm>
            <a:off x="268014" y="1911493"/>
            <a:ext cx="7283669" cy="4707968"/>
          </a:xfrm>
        </p:spPr>
        <p:txBody>
          <a:bodyPr anchor="t">
            <a:normAutofit fontScale="92500" lnSpcReduction="10000"/>
          </a:bodyPr>
          <a:lstStyle/>
          <a:p>
            <a:pPr marL="0" indent="0">
              <a:lnSpc>
                <a:spcPct val="100000"/>
              </a:lnSpc>
              <a:buNone/>
            </a:pPr>
            <a:r>
              <a:rPr lang="en-GB" sz="3200" dirty="0"/>
              <a:t>Some words are ‘tricky’ because they contain letters that don’t match the sounds the child has been taught.</a:t>
            </a:r>
          </a:p>
          <a:p>
            <a:pPr>
              <a:lnSpc>
                <a:spcPct val="100000"/>
              </a:lnSpc>
            </a:pPr>
            <a:endParaRPr lang="en-GB" sz="3200" dirty="0"/>
          </a:p>
          <a:p>
            <a:pPr marL="0" indent="0">
              <a:lnSpc>
                <a:spcPct val="100000"/>
              </a:lnSpc>
              <a:buNone/>
            </a:pPr>
            <a:r>
              <a:rPr lang="en-GB" sz="3200" i="1" dirty="0"/>
              <a:t>For example, ‘said’ has ‘ai’ making an ‘e’ sound.</a:t>
            </a:r>
          </a:p>
          <a:p>
            <a:pPr marL="0" indent="0">
              <a:lnSpc>
                <a:spcPct val="100000"/>
              </a:lnSpc>
              <a:buNone/>
            </a:pPr>
            <a:endParaRPr lang="en-GB" sz="3200" i="1" dirty="0"/>
          </a:p>
          <a:p>
            <a:pPr marL="0" indent="0">
              <a:lnSpc>
                <a:spcPct val="100000"/>
              </a:lnSpc>
              <a:buNone/>
            </a:pPr>
            <a:r>
              <a:rPr lang="en-GB" sz="3200" dirty="0"/>
              <a:t>We teach these </a:t>
            </a:r>
            <a:r>
              <a:rPr lang="en-GB" sz="3200" u="sng" dirty="0"/>
              <a:t>common exception </a:t>
            </a:r>
            <a:r>
              <a:rPr lang="en-GB" sz="3200" dirty="0"/>
              <a:t>words as ‘</a:t>
            </a:r>
            <a:r>
              <a:rPr lang="en-GB" sz="3200" u="sng" dirty="0"/>
              <a:t>Red Words’</a:t>
            </a:r>
            <a:r>
              <a:rPr lang="en-GB" sz="3200" dirty="0"/>
              <a:t>.</a:t>
            </a:r>
          </a:p>
          <a:p>
            <a:pPr marL="0" indent="0">
              <a:lnSpc>
                <a:spcPct val="100000"/>
              </a:lnSpc>
              <a:buNone/>
            </a:pPr>
            <a:r>
              <a:rPr lang="en-GB" sz="3200" dirty="0"/>
              <a:t>In the early Storybooks, these words are printed in red text.</a:t>
            </a:r>
          </a:p>
          <a:p>
            <a:pPr marL="0" indent="0">
              <a:lnSpc>
                <a:spcPct val="100000"/>
              </a:lnSpc>
              <a:buNone/>
            </a:pPr>
            <a:r>
              <a:rPr lang="en-GB" sz="3200" b="1" dirty="0"/>
              <a:t>Remind your child not to use Fred Talk to read Red words but instead to stop and think. Tell them the word if needed.</a:t>
            </a:r>
            <a:endParaRPr lang="en-GB" sz="2400" b="1" dirty="0"/>
          </a:p>
        </p:txBody>
      </p:sp>
      <p:pic>
        <p:nvPicPr>
          <p:cNvPr id="4" name="Content Placeholder 4">
            <a:extLst>
              <a:ext uri="{FF2B5EF4-FFF2-40B4-BE49-F238E27FC236}">
                <a16:creationId xmlns:a16="http://schemas.microsoft.com/office/drawing/2014/main" id="{FB27B89D-16F5-45DE-E5FB-C1F1267BCCF0}"/>
              </a:ext>
            </a:extLst>
          </p:cNvPr>
          <p:cNvPicPr>
            <a:picLocks noChangeAspect="1"/>
          </p:cNvPicPr>
          <p:nvPr/>
        </p:nvPicPr>
        <p:blipFill rotWithShape="1">
          <a:blip r:embed="rId3"/>
          <a:srcRect l="18799" r="10513"/>
          <a:stretch/>
        </p:blipFill>
        <p:spPr>
          <a:xfrm>
            <a:off x="7480428" y="2073900"/>
            <a:ext cx="4443558" cy="4023045"/>
          </a:xfrm>
          <a:prstGeom prst="rect">
            <a:avLst/>
          </a:prstGeom>
        </p:spPr>
      </p:pic>
    </p:spTree>
    <p:extLst>
      <p:ext uri="{BB962C8B-B14F-4D97-AF65-F5344CB8AC3E}">
        <p14:creationId xmlns:p14="http://schemas.microsoft.com/office/powerpoint/2010/main" val="13309042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8">
            <a:extLst>
              <a:ext uri="{FF2B5EF4-FFF2-40B4-BE49-F238E27FC236}">
                <a16:creationId xmlns:a16="http://schemas.microsoft.com/office/drawing/2014/main" id="{247B6BBF-09F2-4A29-AE4E-3771E2924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3FB153-1882-2336-3FFF-65F617016F27}"/>
              </a:ext>
            </a:extLst>
          </p:cNvPr>
          <p:cNvSpPr>
            <a:spLocks noGrp="1"/>
          </p:cNvSpPr>
          <p:nvPr>
            <p:ph type="title"/>
          </p:nvPr>
        </p:nvSpPr>
        <p:spPr>
          <a:xfrm>
            <a:off x="635000" y="634029"/>
            <a:ext cx="10921640" cy="1314698"/>
          </a:xfrm>
        </p:spPr>
        <p:txBody>
          <a:bodyPr anchor="ctr">
            <a:normAutofit/>
          </a:bodyPr>
          <a:lstStyle/>
          <a:p>
            <a:pPr algn="ctr"/>
            <a:r>
              <a:rPr lang="en-GB" sz="7200" u="sng"/>
              <a:t>Assessment</a:t>
            </a:r>
          </a:p>
        </p:txBody>
      </p:sp>
      <p:sp>
        <p:nvSpPr>
          <p:cNvPr id="11" name="Rectangle 22">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48305" y="2241737"/>
            <a:ext cx="10900219" cy="18288"/>
          </a:xfrm>
          <a:custGeom>
            <a:avLst/>
            <a:gdLst>
              <a:gd name="connsiteX0" fmla="*/ 0 w 10900219"/>
              <a:gd name="connsiteY0" fmla="*/ 0 h 18288"/>
              <a:gd name="connsiteX1" fmla="*/ 463259 w 10900219"/>
              <a:gd name="connsiteY1" fmla="*/ 0 h 18288"/>
              <a:gd name="connsiteX2" fmla="*/ 1144523 w 10900219"/>
              <a:gd name="connsiteY2" fmla="*/ 0 h 18288"/>
              <a:gd name="connsiteX3" fmla="*/ 1934789 w 10900219"/>
              <a:gd name="connsiteY3" fmla="*/ 0 h 18288"/>
              <a:gd name="connsiteX4" fmla="*/ 2289046 w 10900219"/>
              <a:gd name="connsiteY4" fmla="*/ 0 h 18288"/>
              <a:gd name="connsiteX5" fmla="*/ 2643303 w 10900219"/>
              <a:gd name="connsiteY5" fmla="*/ 0 h 18288"/>
              <a:gd name="connsiteX6" fmla="*/ 3542571 w 10900219"/>
              <a:gd name="connsiteY6" fmla="*/ 0 h 18288"/>
              <a:gd name="connsiteX7" fmla="*/ 4223835 w 10900219"/>
              <a:gd name="connsiteY7" fmla="*/ 0 h 18288"/>
              <a:gd name="connsiteX8" fmla="*/ 4578092 w 10900219"/>
              <a:gd name="connsiteY8" fmla="*/ 0 h 18288"/>
              <a:gd name="connsiteX9" fmla="*/ 5259356 w 10900219"/>
              <a:gd name="connsiteY9" fmla="*/ 0 h 18288"/>
              <a:gd name="connsiteX10" fmla="*/ 6158624 w 10900219"/>
              <a:gd name="connsiteY10" fmla="*/ 0 h 18288"/>
              <a:gd name="connsiteX11" fmla="*/ 6730885 w 10900219"/>
              <a:gd name="connsiteY11" fmla="*/ 0 h 18288"/>
              <a:gd name="connsiteX12" fmla="*/ 7303147 w 10900219"/>
              <a:gd name="connsiteY12" fmla="*/ 0 h 18288"/>
              <a:gd name="connsiteX13" fmla="*/ 7984410 w 10900219"/>
              <a:gd name="connsiteY13" fmla="*/ 0 h 18288"/>
              <a:gd name="connsiteX14" fmla="*/ 8774676 w 10900219"/>
              <a:gd name="connsiteY14" fmla="*/ 0 h 18288"/>
              <a:gd name="connsiteX15" fmla="*/ 9564942 w 10900219"/>
              <a:gd name="connsiteY15" fmla="*/ 0 h 18288"/>
              <a:gd name="connsiteX16" fmla="*/ 10900219 w 10900219"/>
              <a:gd name="connsiteY16" fmla="*/ 0 h 18288"/>
              <a:gd name="connsiteX17" fmla="*/ 10900219 w 10900219"/>
              <a:gd name="connsiteY17" fmla="*/ 18288 h 18288"/>
              <a:gd name="connsiteX18" fmla="*/ 10436960 w 10900219"/>
              <a:gd name="connsiteY18" fmla="*/ 18288 h 18288"/>
              <a:gd name="connsiteX19" fmla="*/ 9537692 w 10900219"/>
              <a:gd name="connsiteY19" fmla="*/ 18288 h 18288"/>
              <a:gd name="connsiteX20" fmla="*/ 8856428 w 10900219"/>
              <a:gd name="connsiteY20" fmla="*/ 18288 h 18288"/>
              <a:gd name="connsiteX21" fmla="*/ 8502171 w 10900219"/>
              <a:gd name="connsiteY21" fmla="*/ 18288 h 18288"/>
              <a:gd name="connsiteX22" fmla="*/ 7820907 w 10900219"/>
              <a:gd name="connsiteY22" fmla="*/ 18288 h 18288"/>
              <a:gd name="connsiteX23" fmla="*/ 7248646 w 10900219"/>
              <a:gd name="connsiteY23" fmla="*/ 18288 h 18288"/>
              <a:gd name="connsiteX24" fmla="*/ 6676384 w 10900219"/>
              <a:gd name="connsiteY24" fmla="*/ 18288 h 18288"/>
              <a:gd name="connsiteX25" fmla="*/ 6104123 w 10900219"/>
              <a:gd name="connsiteY25" fmla="*/ 18288 h 18288"/>
              <a:gd name="connsiteX26" fmla="*/ 5531861 w 10900219"/>
              <a:gd name="connsiteY26" fmla="*/ 18288 h 18288"/>
              <a:gd name="connsiteX27" fmla="*/ 4741595 w 10900219"/>
              <a:gd name="connsiteY27" fmla="*/ 18288 h 18288"/>
              <a:gd name="connsiteX28" fmla="*/ 4060332 w 10900219"/>
              <a:gd name="connsiteY28" fmla="*/ 18288 h 18288"/>
              <a:gd name="connsiteX29" fmla="*/ 3706074 w 10900219"/>
              <a:gd name="connsiteY29" fmla="*/ 18288 h 18288"/>
              <a:gd name="connsiteX30" fmla="*/ 3133813 w 10900219"/>
              <a:gd name="connsiteY30" fmla="*/ 18288 h 18288"/>
              <a:gd name="connsiteX31" fmla="*/ 2343547 w 10900219"/>
              <a:gd name="connsiteY31" fmla="*/ 18288 h 18288"/>
              <a:gd name="connsiteX32" fmla="*/ 1880288 w 10900219"/>
              <a:gd name="connsiteY32" fmla="*/ 18288 h 18288"/>
              <a:gd name="connsiteX33" fmla="*/ 981020 w 10900219"/>
              <a:gd name="connsiteY33" fmla="*/ 18288 h 18288"/>
              <a:gd name="connsiteX34" fmla="*/ 0 w 10900219"/>
              <a:gd name="connsiteY34" fmla="*/ 18288 h 18288"/>
              <a:gd name="connsiteX35" fmla="*/ 0 w 10900219"/>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900219" h="18288" fill="none" extrusionOk="0">
                <a:moveTo>
                  <a:pt x="0" y="0"/>
                </a:moveTo>
                <a:cubicBezTo>
                  <a:pt x="118469" y="-6619"/>
                  <a:pt x="329397" y="-5525"/>
                  <a:pt x="463259" y="0"/>
                </a:cubicBezTo>
                <a:cubicBezTo>
                  <a:pt x="597121" y="5525"/>
                  <a:pt x="866598" y="4881"/>
                  <a:pt x="1144523" y="0"/>
                </a:cubicBezTo>
                <a:cubicBezTo>
                  <a:pt x="1422448" y="-4881"/>
                  <a:pt x="1761178" y="17159"/>
                  <a:pt x="1934789" y="0"/>
                </a:cubicBezTo>
                <a:cubicBezTo>
                  <a:pt x="2108400" y="-17159"/>
                  <a:pt x="2119134" y="-4032"/>
                  <a:pt x="2289046" y="0"/>
                </a:cubicBezTo>
                <a:cubicBezTo>
                  <a:pt x="2458958" y="4032"/>
                  <a:pt x="2472610" y="15385"/>
                  <a:pt x="2643303" y="0"/>
                </a:cubicBezTo>
                <a:cubicBezTo>
                  <a:pt x="2813996" y="-15385"/>
                  <a:pt x="3334189" y="-21234"/>
                  <a:pt x="3542571" y="0"/>
                </a:cubicBezTo>
                <a:cubicBezTo>
                  <a:pt x="3750953" y="21234"/>
                  <a:pt x="3991639" y="13212"/>
                  <a:pt x="4223835" y="0"/>
                </a:cubicBezTo>
                <a:cubicBezTo>
                  <a:pt x="4456031" y="-13212"/>
                  <a:pt x="4466914" y="13318"/>
                  <a:pt x="4578092" y="0"/>
                </a:cubicBezTo>
                <a:cubicBezTo>
                  <a:pt x="4689270" y="-13318"/>
                  <a:pt x="5120635" y="31363"/>
                  <a:pt x="5259356" y="0"/>
                </a:cubicBezTo>
                <a:cubicBezTo>
                  <a:pt x="5398077" y="-31363"/>
                  <a:pt x="5954119" y="-7091"/>
                  <a:pt x="6158624" y="0"/>
                </a:cubicBezTo>
                <a:cubicBezTo>
                  <a:pt x="6363129" y="7091"/>
                  <a:pt x="6535071" y="-8480"/>
                  <a:pt x="6730885" y="0"/>
                </a:cubicBezTo>
                <a:cubicBezTo>
                  <a:pt x="6926699" y="8480"/>
                  <a:pt x="7091018" y="19194"/>
                  <a:pt x="7303147" y="0"/>
                </a:cubicBezTo>
                <a:cubicBezTo>
                  <a:pt x="7515276" y="-19194"/>
                  <a:pt x="7840361" y="30755"/>
                  <a:pt x="7984410" y="0"/>
                </a:cubicBezTo>
                <a:cubicBezTo>
                  <a:pt x="8128459" y="-30755"/>
                  <a:pt x="8498590" y="39460"/>
                  <a:pt x="8774676" y="0"/>
                </a:cubicBezTo>
                <a:cubicBezTo>
                  <a:pt x="9050762" y="-39460"/>
                  <a:pt x="9204381" y="36508"/>
                  <a:pt x="9564942" y="0"/>
                </a:cubicBezTo>
                <a:cubicBezTo>
                  <a:pt x="9925503" y="-36508"/>
                  <a:pt x="10235542" y="59225"/>
                  <a:pt x="10900219" y="0"/>
                </a:cubicBezTo>
                <a:cubicBezTo>
                  <a:pt x="10900865" y="4451"/>
                  <a:pt x="10900709" y="9226"/>
                  <a:pt x="10900219" y="18288"/>
                </a:cubicBezTo>
                <a:cubicBezTo>
                  <a:pt x="10675942" y="21751"/>
                  <a:pt x="10609372" y="26977"/>
                  <a:pt x="10436960" y="18288"/>
                </a:cubicBezTo>
                <a:cubicBezTo>
                  <a:pt x="10264548" y="9599"/>
                  <a:pt x="9961150" y="-11074"/>
                  <a:pt x="9537692" y="18288"/>
                </a:cubicBezTo>
                <a:cubicBezTo>
                  <a:pt x="9114234" y="47650"/>
                  <a:pt x="9087386" y="35169"/>
                  <a:pt x="8856428" y="18288"/>
                </a:cubicBezTo>
                <a:cubicBezTo>
                  <a:pt x="8625470" y="1407"/>
                  <a:pt x="8634361" y="13786"/>
                  <a:pt x="8502171" y="18288"/>
                </a:cubicBezTo>
                <a:cubicBezTo>
                  <a:pt x="8369981" y="22790"/>
                  <a:pt x="8132296" y="22561"/>
                  <a:pt x="7820907" y="18288"/>
                </a:cubicBezTo>
                <a:cubicBezTo>
                  <a:pt x="7509518" y="14015"/>
                  <a:pt x="7432447" y="29431"/>
                  <a:pt x="7248646" y="18288"/>
                </a:cubicBezTo>
                <a:cubicBezTo>
                  <a:pt x="7064845" y="7145"/>
                  <a:pt x="6954380" y="2746"/>
                  <a:pt x="6676384" y="18288"/>
                </a:cubicBezTo>
                <a:cubicBezTo>
                  <a:pt x="6398388" y="33830"/>
                  <a:pt x="6292480" y="-4579"/>
                  <a:pt x="6104123" y="18288"/>
                </a:cubicBezTo>
                <a:cubicBezTo>
                  <a:pt x="5915766" y="41155"/>
                  <a:pt x="5703359" y="-8437"/>
                  <a:pt x="5531861" y="18288"/>
                </a:cubicBezTo>
                <a:cubicBezTo>
                  <a:pt x="5360363" y="45013"/>
                  <a:pt x="5056784" y="-12121"/>
                  <a:pt x="4741595" y="18288"/>
                </a:cubicBezTo>
                <a:cubicBezTo>
                  <a:pt x="4426406" y="48697"/>
                  <a:pt x="4364529" y="-10910"/>
                  <a:pt x="4060332" y="18288"/>
                </a:cubicBezTo>
                <a:cubicBezTo>
                  <a:pt x="3756135" y="47486"/>
                  <a:pt x="3816049" y="13364"/>
                  <a:pt x="3706074" y="18288"/>
                </a:cubicBezTo>
                <a:cubicBezTo>
                  <a:pt x="3596099" y="23212"/>
                  <a:pt x="3382238" y="37686"/>
                  <a:pt x="3133813" y="18288"/>
                </a:cubicBezTo>
                <a:cubicBezTo>
                  <a:pt x="2885388" y="-1110"/>
                  <a:pt x="2523125" y="15465"/>
                  <a:pt x="2343547" y="18288"/>
                </a:cubicBezTo>
                <a:cubicBezTo>
                  <a:pt x="2163969" y="21111"/>
                  <a:pt x="1985160" y="33196"/>
                  <a:pt x="1880288" y="18288"/>
                </a:cubicBezTo>
                <a:cubicBezTo>
                  <a:pt x="1775416" y="3380"/>
                  <a:pt x="1261751" y="-9914"/>
                  <a:pt x="981020" y="18288"/>
                </a:cubicBezTo>
                <a:cubicBezTo>
                  <a:pt x="700289" y="46490"/>
                  <a:pt x="314212" y="-15659"/>
                  <a:pt x="0" y="18288"/>
                </a:cubicBezTo>
                <a:cubicBezTo>
                  <a:pt x="-213" y="9468"/>
                  <a:pt x="187" y="4459"/>
                  <a:pt x="0" y="0"/>
                </a:cubicBezTo>
                <a:close/>
              </a:path>
              <a:path w="10900219" h="18288" stroke="0" extrusionOk="0">
                <a:moveTo>
                  <a:pt x="0" y="0"/>
                </a:moveTo>
                <a:cubicBezTo>
                  <a:pt x="269624" y="3698"/>
                  <a:pt x="383061" y="-5818"/>
                  <a:pt x="572261" y="0"/>
                </a:cubicBezTo>
                <a:cubicBezTo>
                  <a:pt x="761461" y="5818"/>
                  <a:pt x="826360" y="-1890"/>
                  <a:pt x="926519" y="0"/>
                </a:cubicBezTo>
                <a:cubicBezTo>
                  <a:pt x="1026678" y="1890"/>
                  <a:pt x="1621671" y="-1096"/>
                  <a:pt x="1825787" y="0"/>
                </a:cubicBezTo>
                <a:cubicBezTo>
                  <a:pt x="2029903" y="1096"/>
                  <a:pt x="2212612" y="17145"/>
                  <a:pt x="2398048" y="0"/>
                </a:cubicBezTo>
                <a:cubicBezTo>
                  <a:pt x="2583484" y="-17145"/>
                  <a:pt x="2739759" y="-14168"/>
                  <a:pt x="2970310" y="0"/>
                </a:cubicBezTo>
                <a:cubicBezTo>
                  <a:pt x="3200861" y="14168"/>
                  <a:pt x="3502691" y="33180"/>
                  <a:pt x="3869578" y="0"/>
                </a:cubicBezTo>
                <a:cubicBezTo>
                  <a:pt x="4236465" y="-33180"/>
                  <a:pt x="4122134" y="-10470"/>
                  <a:pt x="4332837" y="0"/>
                </a:cubicBezTo>
                <a:cubicBezTo>
                  <a:pt x="4543540" y="10470"/>
                  <a:pt x="4834652" y="3572"/>
                  <a:pt x="5232105" y="0"/>
                </a:cubicBezTo>
                <a:cubicBezTo>
                  <a:pt x="5629558" y="-3572"/>
                  <a:pt x="5773178" y="-6604"/>
                  <a:pt x="6131373" y="0"/>
                </a:cubicBezTo>
                <a:cubicBezTo>
                  <a:pt x="6489568" y="6604"/>
                  <a:pt x="6621532" y="18870"/>
                  <a:pt x="6812637" y="0"/>
                </a:cubicBezTo>
                <a:cubicBezTo>
                  <a:pt x="7003742" y="-18870"/>
                  <a:pt x="7311146" y="18959"/>
                  <a:pt x="7711905" y="0"/>
                </a:cubicBezTo>
                <a:cubicBezTo>
                  <a:pt x="8112664" y="-18959"/>
                  <a:pt x="8080793" y="-24744"/>
                  <a:pt x="8284166" y="0"/>
                </a:cubicBezTo>
                <a:cubicBezTo>
                  <a:pt x="8487539" y="24744"/>
                  <a:pt x="8615041" y="-1627"/>
                  <a:pt x="8856428" y="0"/>
                </a:cubicBezTo>
                <a:cubicBezTo>
                  <a:pt x="9097815" y="1627"/>
                  <a:pt x="9475052" y="26322"/>
                  <a:pt x="9646694" y="0"/>
                </a:cubicBezTo>
                <a:cubicBezTo>
                  <a:pt x="9818336" y="-26322"/>
                  <a:pt x="9938906" y="-121"/>
                  <a:pt x="10218955" y="0"/>
                </a:cubicBezTo>
                <a:cubicBezTo>
                  <a:pt x="10499004" y="121"/>
                  <a:pt x="10697467" y="15326"/>
                  <a:pt x="10900219" y="0"/>
                </a:cubicBezTo>
                <a:cubicBezTo>
                  <a:pt x="10899812" y="8690"/>
                  <a:pt x="10900065" y="14141"/>
                  <a:pt x="10900219" y="18288"/>
                </a:cubicBezTo>
                <a:cubicBezTo>
                  <a:pt x="10543007" y="31201"/>
                  <a:pt x="10472057" y="15684"/>
                  <a:pt x="10109953" y="18288"/>
                </a:cubicBezTo>
                <a:cubicBezTo>
                  <a:pt x="9747849" y="20892"/>
                  <a:pt x="9872856" y="33007"/>
                  <a:pt x="9755696" y="18288"/>
                </a:cubicBezTo>
                <a:cubicBezTo>
                  <a:pt x="9638536" y="3569"/>
                  <a:pt x="9442681" y="6596"/>
                  <a:pt x="9292437" y="18288"/>
                </a:cubicBezTo>
                <a:cubicBezTo>
                  <a:pt x="9142193" y="29980"/>
                  <a:pt x="8817861" y="-11343"/>
                  <a:pt x="8393169" y="18288"/>
                </a:cubicBezTo>
                <a:cubicBezTo>
                  <a:pt x="7968477" y="47919"/>
                  <a:pt x="7919655" y="23228"/>
                  <a:pt x="7711905" y="18288"/>
                </a:cubicBezTo>
                <a:cubicBezTo>
                  <a:pt x="7504155" y="13348"/>
                  <a:pt x="7365667" y="6452"/>
                  <a:pt x="7248646" y="18288"/>
                </a:cubicBezTo>
                <a:cubicBezTo>
                  <a:pt x="7131625" y="30124"/>
                  <a:pt x="6776155" y="2871"/>
                  <a:pt x="6567382" y="18288"/>
                </a:cubicBezTo>
                <a:cubicBezTo>
                  <a:pt x="6358609" y="33705"/>
                  <a:pt x="6372933" y="1091"/>
                  <a:pt x="6213125" y="18288"/>
                </a:cubicBezTo>
                <a:cubicBezTo>
                  <a:pt x="6053317" y="35485"/>
                  <a:pt x="5980913" y="1290"/>
                  <a:pt x="5858868" y="18288"/>
                </a:cubicBezTo>
                <a:cubicBezTo>
                  <a:pt x="5736823" y="35286"/>
                  <a:pt x="5481395" y="5492"/>
                  <a:pt x="5177604" y="18288"/>
                </a:cubicBezTo>
                <a:cubicBezTo>
                  <a:pt x="4873813" y="31084"/>
                  <a:pt x="4854222" y="37160"/>
                  <a:pt x="4714345" y="18288"/>
                </a:cubicBezTo>
                <a:cubicBezTo>
                  <a:pt x="4574468" y="-584"/>
                  <a:pt x="4298550" y="22981"/>
                  <a:pt x="3924079" y="18288"/>
                </a:cubicBezTo>
                <a:cubicBezTo>
                  <a:pt x="3549608" y="13595"/>
                  <a:pt x="3645461" y="-921"/>
                  <a:pt x="3460820" y="18288"/>
                </a:cubicBezTo>
                <a:cubicBezTo>
                  <a:pt x="3276179" y="37497"/>
                  <a:pt x="3004470" y="-15027"/>
                  <a:pt x="2670554" y="18288"/>
                </a:cubicBezTo>
                <a:cubicBezTo>
                  <a:pt x="2336638" y="51603"/>
                  <a:pt x="2425773" y="17517"/>
                  <a:pt x="2316297" y="18288"/>
                </a:cubicBezTo>
                <a:cubicBezTo>
                  <a:pt x="2206821" y="19059"/>
                  <a:pt x="1757890" y="42158"/>
                  <a:pt x="1526031" y="18288"/>
                </a:cubicBezTo>
                <a:cubicBezTo>
                  <a:pt x="1294172" y="-5582"/>
                  <a:pt x="1213137" y="12281"/>
                  <a:pt x="1062771" y="18288"/>
                </a:cubicBezTo>
                <a:cubicBezTo>
                  <a:pt x="912405" y="24295"/>
                  <a:pt x="829444" y="7304"/>
                  <a:pt x="708514" y="18288"/>
                </a:cubicBezTo>
                <a:cubicBezTo>
                  <a:pt x="587584" y="29272"/>
                  <a:pt x="227877" y="37311"/>
                  <a:pt x="0" y="18288"/>
                </a:cubicBezTo>
                <a:cubicBezTo>
                  <a:pt x="-53" y="11301"/>
                  <a:pt x="-649" y="7756"/>
                  <a:pt x="0" y="0"/>
                </a:cubicBezTo>
                <a:close/>
              </a:path>
            </a:pathLst>
          </a:custGeom>
          <a:solidFill>
            <a:srgbClr val="81A8AC"/>
          </a:solidFill>
          <a:ln w="34925">
            <a:solidFill>
              <a:srgbClr val="81A8AC"/>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3" name="Content Placeholder 2">
            <a:extLst>
              <a:ext uri="{FF2B5EF4-FFF2-40B4-BE49-F238E27FC236}">
                <a16:creationId xmlns:a16="http://schemas.microsoft.com/office/drawing/2014/main" id="{C86ABF7D-8EF0-1459-FA01-9E0A7D92C393}"/>
              </a:ext>
            </a:extLst>
          </p:cNvPr>
          <p:cNvGraphicFramePr>
            <a:graphicFrameLocks noGrp="1"/>
          </p:cNvGraphicFramePr>
          <p:nvPr>
            <p:ph idx="1"/>
            <p:extLst>
              <p:ext uri="{D42A27DB-BD31-4B8C-83A1-F6EECF244321}">
                <p14:modId xmlns:p14="http://schemas.microsoft.com/office/powerpoint/2010/main" val="2679880621"/>
              </p:ext>
            </p:extLst>
          </p:nvPr>
        </p:nvGraphicFramePr>
        <p:xfrm>
          <a:off x="632647" y="2805098"/>
          <a:ext cx="10915869" cy="34789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727270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F5E821-ACD5-A50D-6FC5-2AF371FEFB2D}"/>
              </a:ext>
            </a:extLst>
          </p:cNvPr>
          <p:cNvSpPr>
            <a:spLocks noGrp="1"/>
          </p:cNvSpPr>
          <p:nvPr>
            <p:ph type="title"/>
          </p:nvPr>
        </p:nvSpPr>
        <p:spPr>
          <a:xfrm>
            <a:off x="5297762" y="329184"/>
            <a:ext cx="6251110" cy="1783080"/>
          </a:xfrm>
        </p:spPr>
        <p:txBody>
          <a:bodyPr anchor="b">
            <a:normAutofit/>
          </a:bodyPr>
          <a:lstStyle/>
          <a:p>
            <a:r>
              <a:rPr lang="en-GB" sz="7200" u="sng"/>
              <a:t>Reading at home</a:t>
            </a:r>
          </a:p>
        </p:txBody>
      </p:sp>
      <p:sp>
        <p:nvSpPr>
          <p:cNvPr id="2057"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2395728"/>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81A8AC"/>
          </a:solidFill>
          <a:ln w="38100" cap="rnd">
            <a:solidFill>
              <a:srgbClr val="81A8AC"/>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2">
            <a:extLst>
              <a:ext uri="{FF2B5EF4-FFF2-40B4-BE49-F238E27FC236}">
                <a16:creationId xmlns:a16="http://schemas.microsoft.com/office/drawing/2014/main" id="{E4D48C3D-1F6C-9D99-61B8-36A590043DD2}"/>
              </a:ext>
            </a:extLst>
          </p:cNvPr>
          <p:cNvSpPr>
            <a:spLocks noGrp="1"/>
          </p:cNvSpPr>
          <p:nvPr>
            <p:ph idx="1"/>
          </p:nvPr>
        </p:nvSpPr>
        <p:spPr>
          <a:xfrm>
            <a:off x="5297761" y="2706624"/>
            <a:ext cx="6699797" cy="3822192"/>
          </a:xfrm>
        </p:spPr>
        <p:txBody>
          <a:bodyPr>
            <a:normAutofit fontScale="92500"/>
          </a:bodyPr>
          <a:lstStyle/>
          <a:p>
            <a:pPr marL="0" indent="0">
              <a:lnSpc>
                <a:spcPct val="100000"/>
              </a:lnSpc>
              <a:buNone/>
            </a:pPr>
            <a:r>
              <a:rPr lang="en-GB" sz="3200" dirty="0"/>
              <a:t>Your child will have a book to take home. Initially this may be a picture book. Either way this is an opportunity to develop comprehension through discussing the pictures, characters, potential plot, etc…</a:t>
            </a:r>
          </a:p>
          <a:p>
            <a:pPr marL="0" indent="0">
              <a:lnSpc>
                <a:spcPct val="100000"/>
              </a:lnSpc>
              <a:buNone/>
            </a:pPr>
            <a:endParaRPr lang="en-GB" sz="3200" dirty="0"/>
          </a:p>
          <a:p>
            <a:pPr marL="0" indent="0">
              <a:lnSpc>
                <a:spcPct val="100000"/>
              </a:lnSpc>
              <a:buNone/>
            </a:pPr>
            <a:r>
              <a:rPr lang="en-GB" sz="3200" dirty="0"/>
              <a:t>Once the children are secure with blending (supported with assessment) the children will have books to </a:t>
            </a:r>
            <a:r>
              <a:rPr lang="en-GB" sz="3200" u="sng" dirty="0"/>
              <a:t>match</a:t>
            </a:r>
            <a:r>
              <a:rPr lang="en-GB" sz="3200" dirty="0"/>
              <a:t> their phonic level.</a:t>
            </a:r>
          </a:p>
        </p:txBody>
      </p:sp>
      <p:pic>
        <p:nvPicPr>
          <p:cNvPr id="2050" name="Picture 2" descr="Read Write Inc. Phonics Book Bag Books: Green Set 1 Storybooks Mixed Pack  of 10 (Read Write Inc. Phonics Second Edition): Amazon.co.uk: Bradbury,  Adrian, Hawes, Alison, McFarlane, Karra, Miskin, Ruth: 9780198419969: Books">
            <a:extLst>
              <a:ext uri="{FF2B5EF4-FFF2-40B4-BE49-F238E27FC236}">
                <a16:creationId xmlns:a16="http://schemas.microsoft.com/office/drawing/2014/main" id="{F323A718-B07F-0138-1F59-2F8C3945DE8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747" r="29850" b="-2"/>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37945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E229B-F24E-4A96-900F-A3AEBD8B0677}"/>
              </a:ext>
            </a:extLst>
          </p:cNvPr>
          <p:cNvSpPr>
            <a:spLocks noGrp="1"/>
          </p:cNvSpPr>
          <p:nvPr>
            <p:ph type="title"/>
          </p:nvPr>
        </p:nvSpPr>
        <p:spPr/>
        <p:txBody>
          <a:bodyPr/>
          <a:lstStyle/>
          <a:p>
            <a:r>
              <a:rPr lang="en-GB" dirty="0"/>
              <a:t>Read, Read, Read!</a:t>
            </a:r>
          </a:p>
        </p:txBody>
      </p:sp>
      <p:sp>
        <p:nvSpPr>
          <p:cNvPr id="3" name="Content Placeholder 2">
            <a:extLst>
              <a:ext uri="{FF2B5EF4-FFF2-40B4-BE49-F238E27FC236}">
                <a16:creationId xmlns:a16="http://schemas.microsoft.com/office/drawing/2014/main" id="{BFCEE40F-B969-4FE7-BCB8-71FE5B30866D}"/>
              </a:ext>
            </a:extLst>
          </p:cNvPr>
          <p:cNvSpPr>
            <a:spLocks noGrp="1"/>
          </p:cNvSpPr>
          <p:nvPr>
            <p:ph idx="1"/>
          </p:nvPr>
        </p:nvSpPr>
        <p:spPr/>
        <p:txBody>
          <a:bodyPr/>
          <a:lstStyle/>
          <a:p>
            <a:r>
              <a:rPr lang="en-GB" dirty="0">
                <a:hlinkClick r:id="rId2"/>
              </a:rPr>
              <a:t>https://schoolreadinglist.co.uk/reading-lists-for-ks1-school-pupils/100-best-picture-books-to-read-before-you-are-5-years-old/</a:t>
            </a:r>
            <a:endParaRPr lang="en-GB" dirty="0"/>
          </a:p>
          <a:p>
            <a:pPr marL="0" indent="0">
              <a:buNone/>
            </a:pPr>
            <a:endParaRPr lang="en-GB" dirty="0">
              <a:hlinkClick r:id="rId2">
                <a:extLst>
                  <a:ext uri="{A12FA001-AC4F-418D-AE19-62706E023703}">
                    <ahyp:hlinkClr xmlns:ahyp="http://schemas.microsoft.com/office/drawing/2018/hyperlinkcolor" val="tx"/>
                  </a:ext>
                </a:extLst>
              </a:hlinkClick>
            </a:endParaRPr>
          </a:p>
          <a:p>
            <a:r>
              <a:rPr lang="en-GB" sz="4000" dirty="0">
                <a:hlinkClick r:id="rId2">
                  <a:extLst>
                    <a:ext uri="{A12FA001-AC4F-418D-AE19-62706E023703}">
                      <ahyp:hlinkClr xmlns:ahyp="http://schemas.microsoft.com/office/drawing/2018/hyperlinkcolor" val="tx"/>
                    </a:ext>
                  </a:extLst>
                </a:hlinkClick>
              </a:rPr>
              <a:t>It is so important to read for pleasure with your child – see our list of recommended reads in the link above.</a:t>
            </a:r>
          </a:p>
          <a:p>
            <a:endParaRPr lang="en-GB" dirty="0"/>
          </a:p>
        </p:txBody>
      </p:sp>
    </p:spTree>
    <p:extLst>
      <p:ext uri="{BB962C8B-B14F-4D97-AF65-F5344CB8AC3E}">
        <p14:creationId xmlns:p14="http://schemas.microsoft.com/office/powerpoint/2010/main" val="32026101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613E1-1937-273B-6B61-EE6E9E5C96C3}"/>
              </a:ext>
            </a:extLst>
          </p:cNvPr>
          <p:cNvSpPr>
            <a:spLocks noGrp="1"/>
          </p:cNvSpPr>
          <p:nvPr>
            <p:ph type="title"/>
          </p:nvPr>
        </p:nvSpPr>
        <p:spPr/>
        <p:txBody>
          <a:bodyPr/>
          <a:lstStyle/>
          <a:p>
            <a:r>
              <a:rPr lang="en-GB" u="sng" dirty="0"/>
              <a:t>TOP tips:</a:t>
            </a:r>
          </a:p>
        </p:txBody>
      </p:sp>
      <p:sp>
        <p:nvSpPr>
          <p:cNvPr id="3" name="Content Placeholder 2">
            <a:extLst>
              <a:ext uri="{FF2B5EF4-FFF2-40B4-BE49-F238E27FC236}">
                <a16:creationId xmlns:a16="http://schemas.microsoft.com/office/drawing/2014/main" id="{B1EAF7AD-A13E-3827-86E9-92D7EB870D0E}"/>
              </a:ext>
            </a:extLst>
          </p:cNvPr>
          <p:cNvSpPr>
            <a:spLocks noGrp="1"/>
          </p:cNvSpPr>
          <p:nvPr>
            <p:ph idx="1"/>
          </p:nvPr>
        </p:nvSpPr>
        <p:spPr>
          <a:xfrm>
            <a:off x="268014" y="1813034"/>
            <a:ext cx="11619186" cy="4855780"/>
          </a:xfrm>
        </p:spPr>
        <p:txBody>
          <a:bodyPr>
            <a:normAutofit fontScale="85000" lnSpcReduction="20000"/>
          </a:bodyPr>
          <a:lstStyle/>
          <a:p>
            <a:pPr marL="514350" indent="-514350" fontAlgn="base">
              <a:buFont typeface="+mj-lt"/>
              <a:buAutoNum type="arabicPeriod"/>
            </a:pPr>
            <a:r>
              <a:rPr lang="en-GB" b="1" dirty="0"/>
              <a:t>Make it a treat – introduce each new book with excitement.</a:t>
            </a:r>
          </a:p>
          <a:p>
            <a:pPr marL="514350" indent="-514350" fontAlgn="base">
              <a:buFont typeface="+mj-lt"/>
              <a:buAutoNum type="arabicPeriod"/>
            </a:pPr>
            <a:r>
              <a:rPr lang="en-GB" b="1" dirty="0"/>
              <a:t>Make </a:t>
            </a:r>
            <a:r>
              <a:rPr lang="en-GB" dirty="0"/>
              <a:t>it a special quiet time – cuddle up!</a:t>
            </a:r>
          </a:p>
          <a:p>
            <a:pPr marL="514350" indent="-514350" fontAlgn="base">
              <a:buFont typeface="+mj-lt"/>
              <a:buAutoNum type="arabicPeriod"/>
            </a:pPr>
            <a:r>
              <a:rPr lang="en-GB" dirty="0"/>
              <a:t>Show curiosity in what you’re going to read.</a:t>
            </a:r>
          </a:p>
          <a:p>
            <a:pPr marL="514350" indent="-514350" fontAlgn="base">
              <a:buFont typeface="+mj-lt"/>
              <a:buAutoNum type="arabicPeriod"/>
            </a:pPr>
            <a:r>
              <a:rPr lang="en-GB" dirty="0"/>
              <a:t>Read story once without stopping so they can enjoy the whole story. . If you think your child might not understand something say something like ‘Oh I think what’s happening here is that…”</a:t>
            </a:r>
          </a:p>
          <a:p>
            <a:pPr marL="514350" indent="-514350" fontAlgn="base">
              <a:buFont typeface="+mj-lt"/>
              <a:buAutoNum type="arabicPeriod"/>
            </a:pPr>
            <a:r>
              <a:rPr lang="en-GB" dirty="0"/>
              <a:t>Chat about the story e.g. I wonder why he did that? Oh no, I hope she’s not going to…</a:t>
            </a:r>
          </a:p>
          <a:p>
            <a:pPr marL="514350" indent="-514350" fontAlgn="base">
              <a:buFont typeface="+mj-lt"/>
              <a:buAutoNum type="arabicPeriod"/>
            </a:pPr>
            <a:r>
              <a:rPr lang="en-GB" dirty="0"/>
              <a:t>Avoid asking questions to test what they remember.</a:t>
            </a:r>
          </a:p>
          <a:p>
            <a:pPr marL="514350" indent="-514350" fontAlgn="base">
              <a:buFont typeface="+mj-lt"/>
              <a:buAutoNum type="arabicPeriod"/>
            </a:pPr>
            <a:r>
              <a:rPr lang="en-GB" dirty="0"/>
              <a:t>Link to other stories and experiences you have shared e.g. this reminds me of…</a:t>
            </a:r>
          </a:p>
          <a:p>
            <a:pPr marL="514350" indent="-514350" fontAlgn="base">
              <a:buFont typeface="+mj-lt"/>
              <a:buAutoNum type="arabicPeriod"/>
            </a:pPr>
            <a:r>
              <a:rPr lang="en-GB" dirty="0"/>
              <a:t>Read favourites over and over again – encourage your child to join with the bits they know. Avoid saying ‘not that story again!’</a:t>
            </a:r>
          </a:p>
          <a:p>
            <a:pPr marL="514350" indent="-514350" fontAlgn="base">
              <a:buFont typeface="+mj-lt"/>
              <a:buAutoNum type="arabicPeriod"/>
            </a:pPr>
            <a:r>
              <a:rPr lang="en-GB" dirty="0"/>
              <a:t>Use different voices – be enthusiastic!</a:t>
            </a:r>
          </a:p>
          <a:p>
            <a:pPr marL="514350" indent="-514350" fontAlgn="base">
              <a:buFont typeface="+mj-lt"/>
              <a:buAutoNum type="arabicPeriod"/>
            </a:pPr>
            <a:r>
              <a:rPr lang="en-GB" dirty="0"/>
              <a:t>Love the book – read with enjoyment.</a:t>
            </a:r>
          </a:p>
          <a:p>
            <a:pPr marL="0" indent="0">
              <a:buNone/>
            </a:pPr>
            <a:endParaRPr lang="en-GB" dirty="0"/>
          </a:p>
        </p:txBody>
      </p:sp>
    </p:spTree>
    <p:extLst>
      <p:ext uri="{BB962C8B-B14F-4D97-AF65-F5344CB8AC3E}">
        <p14:creationId xmlns:p14="http://schemas.microsoft.com/office/powerpoint/2010/main" val="26210912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134A0-EBF4-4D70-A447-23A550E3ED43}"/>
              </a:ext>
            </a:extLst>
          </p:cNvPr>
          <p:cNvSpPr>
            <a:spLocks noGrp="1"/>
          </p:cNvSpPr>
          <p:nvPr>
            <p:ph type="title"/>
          </p:nvPr>
        </p:nvSpPr>
        <p:spPr/>
        <p:txBody>
          <a:bodyPr/>
          <a:lstStyle/>
          <a:p>
            <a:endParaRPr lang="en-GB" dirty="0"/>
          </a:p>
        </p:txBody>
      </p:sp>
      <p:pic>
        <p:nvPicPr>
          <p:cNvPr id="4" name="Content Placeholder 3">
            <a:extLst>
              <a:ext uri="{FF2B5EF4-FFF2-40B4-BE49-F238E27FC236}">
                <a16:creationId xmlns:a16="http://schemas.microsoft.com/office/drawing/2014/main" id="{8A1A9BCC-0561-48FB-8CF0-6461EBC0216C}"/>
              </a:ext>
            </a:extLst>
          </p:cNvPr>
          <p:cNvPicPr>
            <a:picLocks noGrp="1" noChangeAspect="1"/>
          </p:cNvPicPr>
          <p:nvPr>
            <p:ph idx="1"/>
          </p:nvPr>
        </p:nvPicPr>
        <p:blipFill>
          <a:blip r:embed="rId2"/>
          <a:stretch>
            <a:fillRect/>
          </a:stretch>
        </p:blipFill>
        <p:spPr>
          <a:xfrm>
            <a:off x="2200656" y="1434656"/>
            <a:ext cx="7790687" cy="4618672"/>
          </a:xfrm>
          <a:prstGeom prst="rect">
            <a:avLst/>
          </a:prstGeom>
        </p:spPr>
      </p:pic>
    </p:spTree>
    <p:extLst>
      <p:ext uri="{BB962C8B-B14F-4D97-AF65-F5344CB8AC3E}">
        <p14:creationId xmlns:p14="http://schemas.microsoft.com/office/powerpoint/2010/main" val="42161525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AC256-CE17-48AC-93AC-293DCA2AB79F}"/>
              </a:ext>
            </a:extLst>
          </p:cNvPr>
          <p:cNvSpPr>
            <a:spLocks noGrp="1"/>
          </p:cNvSpPr>
          <p:nvPr>
            <p:ph type="title"/>
          </p:nvPr>
        </p:nvSpPr>
        <p:spPr/>
        <p:txBody>
          <a:bodyPr/>
          <a:lstStyle/>
          <a:p>
            <a:r>
              <a:rPr lang="en-GB" dirty="0"/>
              <a:t>Reading For Purpose and pleasure…</a:t>
            </a:r>
          </a:p>
        </p:txBody>
      </p:sp>
      <p:pic>
        <p:nvPicPr>
          <p:cNvPr id="5" name="Content Placeholder 4">
            <a:extLst>
              <a:ext uri="{FF2B5EF4-FFF2-40B4-BE49-F238E27FC236}">
                <a16:creationId xmlns:a16="http://schemas.microsoft.com/office/drawing/2014/main" id="{06B5B25F-ACD2-49F9-A99C-45E1E9610856}"/>
              </a:ext>
            </a:extLst>
          </p:cNvPr>
          <p:cNvPicPr>
            <a:picLocks noGrp="1" noChangeAspect="1"/>
          </p:cNvPicPr>
          <p:nvPr>
            <p:ph idx="1"/>
          </p:nvPr>
        </p:nvPicPr>
        <p:blipFill>
          <a:blip r:embed="rId2"/>
          <a:stretch>
            <a:fillRect/>
          </a:stretch>
        </p:blipFill>
        <p:spPr>
          <a:xfrm>
            <a:off x="658368" y="1938528"/>
            <a:ext cx="10515599" cy="4169664"/>
          </a:xfrm>
          <a:prstGeom prst="rect">
            <a:avLst/>
          </a:prstGeom>
        </p:spPr>
      </p:pic>
    </p:spTree>
    <p:extLst>
      <p:ext uri="{BB962C8B-B14F-4D97-AF65-F5344CB8AC3E}">
        <p14:creationId xmlns:p14="http://schemas.microsoft.com/office/powerpoint/2010/main" val="12578108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20B67C63-21CE-4DD4-B07B-F0EA5AC8F0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4F9117-1973-5395-27B8-12E4DFD2BBFB}"/>
              </a:ext>
            </a:extLst>
          </p:cNvPr>
          <p:cNvSpPr>
            <a:spLocks noGrp="1"/>
          </p:cNvSpPr>
          <p:nvPr>
            <p:ph type="ctrTitle"/>
          </p:nvPr>
        </p:nvSpPr>
        <p:spPr>
          <a:xfrm>
            <a:off x="640080" y="331076"/>
            <a:ext cx="10908792" cy="2320678"/>
          </a:xfrm>
        </p:spPr>
        <p:txBody>
          <a:bodyPr anchor="ctr">
            <a:normAutofit fontScale="90000"/>
          </a:bodyPr>
          <a:lstStyle/>
          <a:p>
            <a:pPr algn="ctr">
              <a:lnSpc>
                <a:spcPct val="90000"/>
              </a:lnSpc>
            </a:pPr>
            <a:r>
              <a:rPr lang="en-US" sz="5400" dirty="0"/>
              <a:t>The more that you </a:t>
            </a:r>
            <a:r>
              <a:rPr lang="en-US" sz="5400" b="1" dirty="0">
                <a:solidFill>
                  <a:srgbClr val="FF0000"/>
                </a:solidFill>
              </a:rPr>
              <a:t>read</a:t>
            </a:r>
            <a:r>
              <a:rPr lang="en-US" sz="5400" dirty="0"/>
              <a:t>, the more things you will </a:t>
            </a:r>
            <a:r>
              <a:rPr lang="en-US" sz="5400" b="1" dirty="0">
                <a:solidFill>
                  <a:srgbClr val="FF0000"/>
                </a:solidFill>
              </a:rPr>
              <a:t>know</a:t>
            </a:r>
            <a:r>
              <a:rPr lang="en-US" sz="5400" dirty="0"/>
              <a:t>. The more that you </a:t>
            </a:r>
            <a:r>
              <a:rPr lang="en-US" sz="5400" b="1" dirty="0">
                <a:solidFill>
                  <a:srgbClr val="FF0000"/>
                </a:solidFill>
              </a:rPr>
              <a:t>learn</a:t>
            </a:r>
            <a:r>
              <a:rPr lang="en-US" sz="5400" dirty="0"/>
              <a:t>, the more </a:t>
            </a:r>
            <a:r>
              <a:rPr lang="en-US" sz="5400" b="1" dirty="0">
                <a:solidFill>
                  <a:srgbClr val="FF0000"/>
                </a:solidFill>
              </a:rPr>
              <a:t>places you’ll go</a:t>
            </a:r>
            <a:r>
              <a:rPr lang="en-US" sz="5400" dirty="0"/>
              <a:t>! Dr </a:t>
            </a:r>
            <a:r>
              <a:rPr lang="en-US" sz="5400" dirty="0" err="1"/>
              <a:t>seuss</a:t>
            </a:r>
            <a:r>
              <a:rPr lang="en-US" sz="5400" dirty="0"/>
              <a:t>. </a:t>
            </a:r>
            <a:br>
              <a:rPr lang="en-US" sz="2400" dirty="0"/>
            </a:br>
            <a:endParaRPr lang="en-GB" sz="2400" dirty="0"/>
          </a:p>
        </p:txBody>
      </p:sp>
      <p:pic>
        <p:nvPicPr>
          <p:cNvPr id="1026" name="Picture 2" descr="Dr. Seuss Wiki | Fandom">
            <a:extLst>
              <a:ext uri="{FF2B5EF4-FFF2-40B4-BE49-F238E27FC236}">
                <a16:creationId xmlns:a16="http://schemas.microsoft.com/office/drawing/2014/main" id="{42E3CADE-4509-E6D0-7E8A-5C062445BA0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182" b="28947"/>
          <a:stretch/>
        </p:blipFill>
        <p:spPr bwMode="auto">
          <a:xfrm>
            <a:off x="20" y="2651757"/>
            <a:ext cx="12191980" cy="4206245"/>
          </a:xfrm>
          <a:custGeom>
            <a:avLst/>
            <a:gdLst/>
            <a:ahLst/>
            <a:cxnLst/>
            <a:rect l="l" t="t" r="r" b="b"/>
            <a:pathLst>
              <a:path w="12192000" h="4206245">
                <a:moveTo>
                  <a:pt x="7221828" y="879"/>
                </a:moveTo>
                <a:cubicBezTo>
                  <a:pt x="7321999" y="5084"/>
                  <a:pt x="7421080" y="23261"/>
                  <a:pt x="7520947" y="31075"/>
                </a:cubicBezTo>
                <a:cubicBezTo>
                  <a:pt x="7615987" y="38571"/>
                  <a:pt x="7711026" y="49499"/>
                  <a:pt x="7806574" y="34506"/>
                </a:cubicBezTo>
                <a:cubicBezTo>
                  <a:pt x="7900292" y="21762"/>
                  <a:pt x="7995077" y="18776"/>
                  <a:pt x="8089405" y="25612"/>
                </a:cubicBezTo>
                <a:cubicBezTo>
                  <a:pt x="8193720" y="30821"/>
                  <a:pt x="8297780" y="48101"/>
                  <a:pt x="8402730" y="33616"/>
                </a:cubicBezTo>
                <a:cubicBezTo>
                  <a:pt x="8415956" y="32269"/>
                  <a:pt x="8429310" y="34010"/>
                  <a:pt x="8441737" y="38699"/>
                </a:cubicBezTo>
                <a:cubicBezTo>
                  <a:pt x="8482535" y="52255"/>
                  <a:pt x="8526485" y="53094"/>
                  <a:pt x="8567778" y="41113"/>
                </a:cubicBezTo>
                <a:cubicBezTo>
                  <a:pt x="8619999" y="27213"/>
                  <a:pt x="8674837" y="26297"/>
                  <a:pt x="8727490" y="38445"/>
                </a:cubicBezTo>
                <a:cubicBezTo>
                  <a:pt x="8805758" y="55470"/>
                  <a:pt x="8884280" y="72242"/>
                  <a:pt x="8965724" y="58266"/>
                </a:cubicBezTo>
                <a:cubicBezTo>
                  <a:pt x="9013117" y="50261"/>
                  <a:pt x="9057079" y="30821"/>
                  <a:pt x="9103836" y="21673"/>
                </a:cubicBezTo>
                <a:cubicBezTo>
                  <a:pt x="9238517" y="-4628"/>
                  <a:pt x="9374470" y="3249"/>
                  <a:pt x="9510422" y="12143"/>
                </a:cubicBezTo>
                <a:cubicBezTo>
                  <a:pt x="9643198" y="20910"/>
                  <a:pt x="9775338" y="38952"/>
                  <a:pt x="9908876" y="36284"/>
                </a:cubicBezTo>
                <a:cubicBezTo>
                  <a:pt x="9937311" y="36500"/>
                  <a:pt x="9965684" y="38876"/>
                  <a:pt x="9993750" y="43400"/>
                </a:cubicBezTo>
                <a:cubicBezTo>
                  <a:pt x="10097938" y="57122"/>
                  <a:pt x="10202634" y="70082"/>
                  <a:pt x="10305678" y="42383"/>
                </a:cubicBezTo>
                <a:cubicBezTo>
                  <a:pt x="10398062" y="17340"/>
                  <a:pt x="10494461" y="10695"/>
                  <a:pt x="10589399" y="22816"/>
                </a:cubicBezTo>
                <a:cubicBezTo>
                  <a:pt x="10714411" y="39194"/>
                  <a:pt x="10840770" y="42777"/>
                  <a:pt x="10966507" y="33489"/>
                </a:cubicBezTo>
                <a:cubicBezTo>
                  <a:pt x="11005971" y="29563"/>
                  <a:pt x="11045651" y="28153"/>
                  <a:pt x="11085306" y="29296"/>
                </a:cubicBezTo>
                <a:cubicBezTo>
                  <a:pt x="11374490" y="42510"/>
                  <a:pt x="11664564" y="25103"/>
                  <a:pt x="11953240" y="55851"/>
                </a:cubicBezTo>
                <a:cubicBezTo>
                  <a:pt x="11998873" y="61232"/>
                  <a:pt x="12044817" y="61626"/>
                  <a:pt x="12090273" y="57111"/>
                </a:cubicBezTo>
                <a:lnTo>
                  <a:pt x="12192000" y="35723"/>
                </a:lnTo>
                <a:lnTo>
                  <a:pt x="12192000" y="4206245"/>
                </a:lnTo>
                <a:lnTo>
                  <a:pt x="0" y="4206245"/>
                </a:lnTo>
                <a:lnTo>
                  <a:pt x="0" y="36060"/>
                </a:lnTo>
                <a:lnTo>
                  <a:pt x="6227" y="34760"/>
                </a:lnTo>
                <a:cubicBezTo>
                  <a:pt x="22764" y="29906"/>
                  <a:pt x="39831" y="27085"/>
                  <a:pt x="57050" y="26374"/>
                </a:cubicBezTo>
                <a:cubicBezTo>
                  <a:pt x="189699" y="9729"/>
                  <a:pt x="322475" y="14176"/>
                  <a:pt x="455759" y="19640"/>
                </a:cubicBezTo>
                <a:cubicBezTo>
                  <a:pt x="687894" y="29042"/>
                  <a:pt x="920283" y="39969"/>
                  <a:pt x="1152799" y="36666"/>
                </a:cubicBezTo>
                <a:cubicBezTo>
                  <a:pt x="1388746" y="33235"/>
                  <a:pt x="1624184" y="40478"/>
                  <a:pt x="1859877" y="50007"/>
                </a:cubicBezTo>
                <a:cubicBezTo>
                  <a:pt x="1963175" y="53946"/>
                  <a:pt x="2067109" y="57884"/>
                  <a:pt x="2168755" y="28534"/>
                </a:cubicBezTo>
                <a:cubicBezTo>
                  <a:pt x="2191727" y="23159"/>
                  <a:pt x="2215678" y="23680"/>
                  <a:pt x="2238383" y="30059"/>
                </a:cubicBezTo>
                <a:cubicBezTo>
                  <a:pt x="2352481" y="56614"/>
                  <a:pt x="2467214" y="64491"/>
                  <a:pt x="2582583" y="38317"/>
                </a:cubicBezTo>
                <a:cubicBezTo>
                  <a:pt x="2715206" y="9602"/>
                  <a:pt x="2851717" y="3465"/>
                  <a:pt x="2986373" y="20148"/>
                </a:cubicBezTo>
                <a:cubicBezTo>
                  <a:pt x="3109493" y="33870"/>
                  <a:pt x="3233247" y="48736"/>
                  <a:pt x="3356620" y="37682"/>
                </a:cubicBezTo>
                <a:cubicBezTo>
                  <a:pt x="3551528" y="20148"/>
                  <a:pt x="3746180" y="35395"/>
                  <a:pt x="3941087" y="40096"/>
                </a:cubicBezTo>
                <a:cubicBezTo>
                  <a:pt x="4005887" y="41621"/>
                  <a:pt x="4071068" y="54962"/>
                  <a:pt x="4135486" y="43018"/>
                </a:cubicBezTo>
                <a:cubicBezTo>
                  <a:pt x="4237006" y="24214"/>
                  <a:pt x="4337382" y="31456"/>
                  <a:pt x="4439028" y="42002"/>
                </a:cubicBezTo>
                <a:cubicBezTo>
                  <a:pt x="4633681" y="62332"/>
                  <a:pt x="4828207" y="72115"/>
                  <a:pt x="5021970" y="33997"/>
                </a:cubicBezTo>
                <a:cubicBezTo>
                  <a:pt x="5082069" y="22054"/>
                  <a:pt x="5141786" y="15193"/>
                  <a:pt x="5202902" y="31202"/>
                </a:cubicBezTo>
                <a:cubicBezTo>
                  <a:pt x="5229888" y="37364"/>
                  <a:pt x="5257981" y="36844"/>
                  <a:pt x="5284727" y="29678"/>
                </a:cubicBezTo>
                <a:cubicBezTo>
                  <a:pt x="5374023" y="9971"/>
                  <a:pt x="5466013" y="5676"/>
                  <a:pt x="5556757" y="16972"/>
                </a:cubicBezTo>
                <a:cubicBezTo>
                  <a:pt x="5631597" y="24214"/>
                  <a:pt x="5706686" y="29296"/>
                  <a:pt x="5781523" y="36920"/>
                </a:cubicBezTo>
                <a:cubicBezTo>
                  <a:pt x="5814812" y="40350"/>
                  <a:pt x="5848485" y="27645"/>
                  <a:pt x="5881264" y="39334"/>
                </a:cubicBezTo>
                <a:cubicBezTo>
                  <a:pt x="5953687" y="65254"/>
                  <a:pt x="6027889" y="62585"/>
                  <a:pt x="6101074" y="48101"/>
                </a:cubicBezTo>
                <a:cubicBezTo>
                  <a:pt x="6253468" y="16133"/>
                  <a:pt x="6410016" y="8916"/>
                  <a:pt x="6564709" y="26755"/>
                </a:cubicBezTo>
                <a:cubicBezTo>
                  <a:pt x="6628873" y="35141"/>
                  <a:pt x="6693292" y="47847"/>
                  <a:pt x="6758599" y="35141"/>
                </a:cubicBezTo>
                <a:cubicBezTo>
                  <a:pt x="6764749" y="34048"/>
                  <a:pt x="6770937" y="36818"/>
                  <a:pt x="6774228" y="42129"/>
                </a:cubicBezTo>
                <a:cubicBezTo>
                  <a:pt x="6806500" y="81517"/>
                  <a:pt x="6848429" y="80246"/>
                  <a:pt x="6891248" y="67541"/>
                </a:cubicBezTo>
                <a:cubicBezTo>
                  <a:pt x="6919353" y="58837"/>
                  <a:pt x="6946899" y="48406"/>
                  <a:pt x="6973708" y="36284"/>
                </a:cubicBezTo>
                <a:cubicBezTo>
                  <a:pt x="7020644" y="16819"/>
                  <a:pt x="7070501" y="5308"/>
                  <a:pt x="7121223" y="2233"/>
                </a:cubicBezTo>
                <a:cubicBezTo>
                  <a:pt x="7154926" y="-372"/>
                  <a:pt x="7188437" y="-522"/>
                  <a:pt x="7221828" y="879"/>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3440201"/>
      </p:ext>
    </p:extLst>
  </p:cSld>
  <p:clrMapOvr>
    <a:masterClrMapping/>
  </p:clrMapOvr>
</p:sld>
</file>

<file path=ppt/theme/theme1.xml><?xml version="1.0" encoding="utf-8"?>
<a:theme xmlns:a="http://schemas.openxmlformats.org/drawingml/2006/main" name="SketchyVTI">
  <a:themeElements>
    <a:clrScheme name="AnalogousFromLightSeedRightStep">
      <a:dk1>
        <a:srgbClr val="000000"/>
      </a:dk1>
      <a:lt1>
        <a:srgbClr val="FFFFFF"/>
      </a:lt1>
      <a:dk2>
        <a:srgbClr val="243241"/>
      </a:dk2>
      <a:lt2>
        <a:srgbClr val="E8E3E2"/>
      </a:lt2>
      <a:accent1>
        <a:srgbClr val="81A8AC"/>
      </a:accent1>
      <a:accent2>
        <a:srgbClr val="7F9CBA"/>
      </a:accent2>
      <a:accent3>
        <a:srgbClr val="9699C6"/>
      </a:accent3>
      <a:accent4>
        <a:srgbClr val="937FBA"/>
      </a:accent4>
      <a:accent5>
        <a:srgbClr val="B892C4"/>
      </a:accent5>
      <a:accent6>
        <a:srgbClr val="BA7FAF"/>
      </a:accent6>
      <a:hlink>
        <a:srgbClr val="AE7069"/>
      </a:hlink>
      <a:folHlink>
        <a:srgbClr val="7F7F7F"/>
      </a:folHlink>
    </a:clrScheme>
    <a:fontScheme name="Custom 2">
      <a:majorFont>
        <a:latin typeface="The Serif Hand Black"/>
        <a:ea typeface=""/>
        <a:cs typeface=""/>
      </a:majorFont>
      <a:minorFont>
        <a:latin typeface="The Hand Bol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TotalTime>
  <Words>1174</Words>
  <Application>Microsoft Office PowerPoint</Application>
  <PresentationFormat>Widescreen</PresentationFormat>
  <Paragraphs>130</Paragraphs>
  <Slides>17</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The Hand Bold</vt:lpstr>
      <vt:lpstr>The Serif Hand Black</vt:lpstr>
      <vt:lpstr>Wingdings</vt:lpstr>
      <vt:lpstr>SketchyVTI</vt:lpstr>
      <vt:lpstr>Read Write inc. Phonics</vt:lpstr>
      <vt:lpstr>Purpose of the meeting…</vt:lpstr>
      <vt:lpstr>Phonics language: Key words and phrases that your child will hear throughout the year. </vt:lpstr>
      <vt:lpstr>Speed Sounds</vt:lpstr>
      <vt:lpstr>Learning the Speed sounds:</vt:lpstr>
      <vt:lpstr>Teaching letter formation</vt:lpstr>
      <vt:lpstr>Meet fred…</vt:lpstr>
      <vt:lpstr>FRED…</vt:lpstr>
      <vt:lpstr>FRED…</vt:lpstr>
      <vt:lpstr>Red words</vt:lpstr>
      <vt:lpstr>Assessment</vt:lpstr>
      <vt:lpstr>Reading at home</vt:lpstr>
      <vt:lpstr>Read, Read, Read!</vt:lpstr>
      <vt:lpstr>TOP tips:</vt:lpstr>
      <vt:lpstr>PowerPoint Presentation</vt:lpstr>
      <vt:lpstr>Reading For Purpose and pleasure…</vt:lpstr>
      <vt:lpstr>The more that you read, the more things you will know. The more that you learn, the more places you’ll go! Dr seuss.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 Write inc. Phonics</dc:title>
  <dc:creator>Ward, Elizabeth</dc:creator>
  <cp:lastModifiedBy>rwright</cp:lastModifiedBy>
  <cp:revision>9</cp:revision>
  <dcterms:created xsi:type="dcterms:W3CDTF">2022-09-05T16:15:19Z</dcterms:created>
  <dcterms:modified xsi:type="dcterms:W3CDTF">2023-09-06T15:46:14Z</dcterms:modified>
</cp:coreProperties>
</file>